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66" r:id="rId4"/>
    <p:sldMasterId id="2147483668" r:id="rId5"/>
    <p:sldMasterId id="2147483679" r:id="rId6"/>
  </p:sldMasterIdLst>
  <p:notesMasterIdLst>
    <p:notesMasterId r:id="rId8"/>
  </p:notesMasterIdLst>
  <p:sldIdLst>
    <p:sldId id="399" r:id="rId7"/>
    <p:sldId id="587" r:id="rId9"/>
    <p:sldId id="609" r:id="rId10"/>
    <p:sldId id="610" r:id="rId11"/>
    <p:sldId id="406" r:id="rId12"/>
    <p:sldId id="421" r:id="rId13"/>
    <p:sldId id="423" r:id="rId14"/>
    <p:sldId id="425" r:id="rId15"/>
    <p:sldId id="422" r:id="rId16"/>
    <p:sldId id="570" r:id="rId17"/>
    <p:sldId id="369" r:id="rId18"/>
    <p:sldId id="584" r:id="rId19"/>
    <p:sldId id="585" r:id="rId20"/>
    <p:sldId id="631" r:id="rId21"/>
    <p:sldId id="643" r:id="rId22"/>
    <p:sldId id="685" r:id="rId23"/>
    <p:sldId id="657" r:id="rId24"/>
    <p:sldId id="670" r:id="rId25"/>
    <p:sldId id="671" r:id="rId26"/>
    <p:sldId id="677" r:id="rId27"/>
    <p:sldId id="686" r:id="rId28"/>
    <p:sldId id="707" r:id="rId29"/>
    <p:sldId id="573" r:id="rId30"/>
    <p:sldId id="579" r:id="rId31"/>
    <p:sldId id="578" r:id="rId32"/>
    <p:sldId id="580" r:id="rId33"/>
    <p:sldId id="401" r:id="rId34"/>
    <p:sldId id="582" r:id="rId35"/>
    <p:sldId id="583" r:id="rId36"/>
    <p:sldId id="725" r:id="rId37"/>
    <p:sldId id="726" r:id="rId38"/>
    <p:sldId id="727" r:id="rId39"/>
    <p:sldId id="728" r:id="rId40"/>
    <p:sldId id="729" r:id="rId41"/>
    <p:sldId id="730" r:id="rId42"/>
    <p:sldId id="672" r:id="rId43"/>
    <p:sldId id="674" r:id="rId44"/>
    <p:sldId id="731" r:id="rId45"/>
    <p:sldId id="723" r:id="rId46"/>
    <p:sldId id="724" r:id="rId47"/>
    <p:sldId id="732" r:id="rId48"/>
    <p:sldId id="402" r:id="rId49"/>
    <p:sldId id="682" r:id="rId50"/>
    <p:sldId id="733" r:id="rId51"/>
    <p:sldId id="683"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BD56C-F0B4-42CC-B432-0AEEB81385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7F2B0-4D7C-4534-B6D7-785046983F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1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1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image" Target="../media/image10.png"/><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18.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1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1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image" Target="../media/image10.png"/><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18.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aseline="0">
                <a:latin typeface="Times New Roman" panose="02020603050405020304" pitchFamily="18" charset="0"/>
                <a:ea typeface="宋体" panose="02010600030101010101" pitchFamily="2" charset="-122"/>
              </a:defRPr>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grpSp>
        <p:nvGrpSpPr>
          <p:cNvPr id="7" name="组合 6"/>
          <p:cNvGrpSpPr/>
          <p:nvPr/>
        </p:nvGrpSpPr>
        <p:grpSpPr>
          <a:xfrm>
            <a:off x="7943851" y="-4642"/>
            <a:ext cx="4248149" cy="569302"/>
            <a:chOff x="7943851" y="-13351"/>
            <a:chExt cx="4248149" cy="569302"/>
          </a:xfrm>
        </p:grpSpPr>
        <p:sp>
          <p:nvSpPr>
            <p:cNvPr id="8" name="矩形 7"/>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节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1360" y="4132979"/>
            <a:ext cx="5120640" cy="2322576"/>
          </a:xfrm>
          <a:prstGeom prst="rect">
            <a:avLst/>
          </a:prstGeom>
        </p:spPr>
      </p:pic>
      <p:cxnSp>
        <p:nvCxnSpPr>
          <p:cNvPr id="5" name="直接连接符 4"/>
          <p:cNvCxnSpPr/>
          <p:nvPr/>
        </p:nvCxnSpPr>
        <p:spPr>
          <a:xfrm>
            <a:off x="336884" y="385011"/>
            <a:ext cx="11614484" cy="1604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36884" y="6326805"/>
            <a:ext cx="11614484" cy="16042"/>
          </a:xfrm>
          <a:prstGeom prst="line">
            <a:avLst/>
          </a:prstGeom>
          <a:ln w="28575">
            <a:solidFill>
              <a:srgbClr val="3C6EAA"/>
            </a:solidFill>
          </a:ln>
        </p:spPr>
        <p:style>
          <a:lnRef idx="1">
            <a:schemeClr val="accent1"/>
          </a:lnRef>
          <a:fillRef idx="0">
            <a:schemeClr val="accent1"/>
          </a:fillRef>
          <a:effectRef idx="0">
            <a:schemeClr val="accent1"/>
          </a:effectRef>
          <a:fontRef idx="minor">
            <a:schemeClr val="tx1"/>
          </a:fontRef>
        </p:style>
      </p:cxnSp>
      <p:grpSp>
        <p:nvGrpSpPr>
          <p:cNvPr id="7" name="组合 6"/>
          <p:cNvGrpSpPr>
            <a:grpSpLocks noChangeAspect="1"/>
          </p:cNvGrpSpPr>
          <p:nvPr/>
        </p:nvGrpSpPr>
        <p:grpSpPr>
          <a:xfrm>
            <a:off x="465221" y="461210"/>
            <a:ext cx="7502109" cy="3800519"/>
            <a:chOff x="465221" y="352926"/>
            <a:chExt cx="11293642" cy="5721285"/>
          </a:xfrm>
        </p:grpSpPr>
        <p:sp>
          <p:nvSpPr>
            <p:cNvPr id="8" name="矩形 7"/>
            <p:cNvSpPr>
              <a:spLocks noChangeAspect="1"/>
            </p:cNvSpPr>
            <p:nvPr/>
          </p:nvSpPr>
          <p:spPr>
            <a:xfrm>
              <a:off x="465221" y="352926"/>
              <a:ext cx="11293642" cy="4732422"/>
            </a:xfrm>
            <a:prstGeom prst="rect">
              <a:avLst/>
            </a:prstGeom>
            <a:solidFill>
              <a:srgbClr val="7C23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8005010" y="5085348"/>
              <a:ext cx="3753853" cy="988863"/>
            </a:xfrm>
            <a:prstGeom prst="rtTriangle">
              <a:avLst/>
            </a:prstGeom>
            <a:solidFill>
              <a:srgbClr val="481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p:cNvSpPr>
            <a:spLocks noGrp="1"/>
          </p:cNvSpPr>
          <p:nvPr>
            <p:ph sz="quarter" idx="10"/>
          </p:nvPr>
        </p:nvSpPr>
        <p:spPr>
          <a:xfrm>
            <a:off x="1295111" y="1283386"/>
            <a:ext cx="6097255" cy="1371600"/>
          </a:xfrm>
          <a:prstGeom prst="rect">
            <a:avLst/>
          </a:prstGeom>
        </p:spPr>
        <p:txBody>
          <a:bodyPr/>
          <a:lstStyle>
            <a:lvl1pPr>
              <a:defRPr sz="3200">
                <a:solidFill>
                  <a:schemeClr val="bg1"/>
                </a:solidFill>
              </a:defRPr>
            </a:lvl1pPr>
            <a:lvl2pPr>
              <a:buNone/>
              <a:defRPr/>
            </a:lvl2pPr>
            <a:lvl3pPr>
              <a:buNone/>
              <a:defRPr/>
            </a:lvl3pPr>
            <a:lvl4pPr>
              <a:buNone/>
              <a:defRPr/>
            </a:lvl4pPr>
            <a:lvl5pPr>
              <a:buNone/>
              <a:defRPr/>
            </a:lvl5pPr>
          </a:lstStyle>
          <a:p>
            <a:pPr lvl="0"/>
            <a:r>
              <a:rPr lang="zh-CN" altLang="en-US"/>
              <a:t>单击此处编辑母版文本样式</a:t>
            </a:r>
            <a:endParaRPr lang="zh-CN" altLang="en-US"/>
          </a:p>
          <a:p>
            <a:pPr lvl="1"/>
            <a:r>
              <a:rPr lang="zh-CN" altLang="en-US"/>
              <a:t>二级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3191608"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6523" y="157808"/>
            <a:ext cx="3145478" cy="98519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7041172"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10" name="组合 9"/>
          <p:cNvGrpSpPr/>
          <p:nvPr/>
        </p:nvGrpSpPr>
        <p:grpSpPr>
          <a:xfrm>
            <a:off x="7848600" y="350194"/>
            <a:ext cx="4343400" cy="591873"/>
            <a:chOff x="7943851" y="-13351"/>
            <a:chExt cx="4248149" cy="569302"/>
          </a:xfrm>
        </p:grpSpPr>
        <p:sp>
          <p:nvSpPr>
            <p:cNvPr id="12" name="矩形 11"/>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7" y="198077"/>
            <a:ext cx="7006689" cy="944929"/>
          </a:xfrm>
        </p:spPr>
        <p:txBody>
          <a:bodyPr/>
          <a:lstStyle>
            <a:lvl1pPr>
              <a:defRPr b="1" baseline="0">
                <a:latin typeface="Times New Roman" panose="02020603050405020304" pitchFamily="18" charset="0"/>
                <a:ea typeface="宋体" panose="02010600030101010101"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baseline="0">
                <a:latin typeface="Times New Roman" panose="02020603050405020304" pitchFamily="18" charset="0"/>
                <a:ea typeface="宋体" panose="02010600030101010101" pitchFamily="2" charset="-122"/>
              </a:defRPr>
            </a:lvl1pPr>
            <a:lvl2pPr marL="457200" indent="0">
              <a:buNone/>
              <a:defRPr baseline="0">
                <a:latin typeface="Times New Roman" panose="02020603050405020304" pitchFamily="18" charset="0"/>
                <a:ea typeface="宋体" panose="02010600030101010101" pitchFamily="2" charset="-122"/>
              </a:defRPr>
            </a:lvl2pPr>
            <a:lvl3pPr marL="914400" indent="0">
              <a:buNone/>
              <a:defRPr baseline="0">
                <a:latin typeface="Times New Roman" panose="02020603050405020304" pitchFamily="18" charset="0"/>
                <a:ea typeface="宋体" panose="02010600030101010101" pitchFamily="2" charset="-122"/>
              </a:defRPr>
            </a:lvl3pPr>
            <a:lvl4pPr marL="1371600" indent="0">
              <a:buNone/>
              <a:defRPr baseline="0">
                <a:latin typeface="Times New Roman" panose="02020603050405020304" pitchFamily="18" charset="0"/>
                <a:ea typeface="宋体" panose="02010600030101010101" pitchFamily="2" charset="-122"/>
              </a:defRPr>
            </a:lvl4pPr>
            <a:lvl5pPr marL="1828800" indent="0">
              <a:buNone/>
              <a:defRPr baseline="0">
                <a:latin typeface="Times New Roman" panose="02020603050405020304" pitchFamily="18" charset="0"/>
                <a:ea typeface="宋体" panose="02010600030101010101" pitchFamily="2"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grpSp>
        <p:nvGrpSpPr>
          <p:cNvPr id="12" name="组合 11"/>
          <p:cNvGrpSpPr/>
          <p:nvPr/>
        </p:nvGrpSpPr>
        <p:grpSpPr>
          <a:xfrm>
            <a:off x="7943851" y="350195"/>
            <a:ext cx="4248149" cy="569302"/>
            <a:chOff x="7943851" y="-13351"/>
            <a:chExt cx="4248149" cy="569302"/>
          </a:xfrm>
        </p:grpSpPr>
        <p:sp>
          <p:nvSpPr>
            <p:cNvPr id="13" name="矩形 12"/>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rPr>
              <a:t>目录</a:t>
            </a:r>
            <a:endPar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楷体" panose="02010609060101010101" pitchFamily="49" charset="-122"/>
                <a:cs typeface="+mn-ea"/>
                <a:sym typeface="Source Han Sans SC"/>
              </a:rPr>
              <a:t>CONTENT</a:t>
            </a:r>
            <a:endParaRPr lang="zh-CN" altLang="en-US" sz="1800" b="1" spc="300" dirty="0">
              <a:solidFill>
                <a:schemeClr val="accent5"/>
              </a:solidFill>
              <a:latin typeface="Arial Black" panose="020B0A04020102020204" pitchFamily="34" charset="0"/>
              <a:ea typeface="楷体" panose="02010609060101010101" pitchFamily="49"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3191608"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
        <p:nvSpPr>
          <p:cNvPr id="7" name="object 120"/>
          <p:cNvSpPr/>
          <p:nvPr/>
        </p:nvSpPr>
        <p:spPr>
          <a:xfrm>
            <a:off x="4038599" y="676638"/>
            <a:ext cx="4187169" cy="146780"/>
          </a:xfrm>
          <a:custGeom>
            <a:avLst/>
            <a:gdLst/>
            <a:ahLst/>
            <a:cxnLst/>
            <a:rect l="l" t="t" r="r" b="b"/>
            <a:pathLst>
              <a:path w="7644765" h="147319">
                <a:moveTo>
                  <a:pt x="7577696" y="0"/>
                </a:moveTo>
                <a:lnTo>
                  <a:pt x="0" y="0"/>
                </a:lnTo>
                <a:lnTo>
                  <a:pt x="0" y="146786"/>
                </a:lnTo>
                <a:lnTo>
                  <a:pt x="7644485" y="146786"/>
                </a:lnTo>
                <a:lnTo>
                  <a:pt x="7577696" y="0"/>
                </a:lnTo>
                <a:close/>
              </a:path>
            </a:pathLst>
          </a:custGeom>
          <a:solidFill>
            <a:srgbClr val="D1D3D4"/>
          </a:solidFill>
        </p:spPr>
        <p:txBody>
          <a:bodyPr wrap="square" lIns="0" tIns="0" rIns="0" bIns="0" rtlCol="0"/>
          <a:lstStyle/>
          <a:p/>
        </p:txBody>
      </p:sp>
      <p:sp>
        <p:nvSpPr>
          <p:cNvPr id="8" name="object 121"/>
          <p:cNvSpPr/>
          <p:nvPr/>
        </p:nvSpPr>
        <p:spPr>
          <a:xfrm>
            <a:off x="8225769" y="676638"/>
            <a:ext cx="1484288" cy="265430"/>
          </a:xfrm>
          <a:custGeom>
            <a:avLst/>
            <a:gdLst/>
            <a:ahLst/>
            <a:cxnLst/>
            <a:rect l="l" t="t" r="r" b="b"/>
            <a:pathLst>
              <a:path w="2425700" h="265430">
                <a:moveTo>
                  <a:pt x="2425458" y="0"/>
                </a:moveTo>
                <a:lnTo>
                  <a:pt x="0" y="0"/>
                </a:lnTo>
                <a:lnTo>
                  <a:pt x="62306" y="146786"/>
                </a:lnTo>
                <a:lnTo>
                  <a:pt x="112687" y="264845"/>
                </a:lnTo>
                <a:lnTo>
                  <a:pt x="231406" y="146786"/>
                </a:lnTo>
                <a:lnTo>
                  <a:pt x="2425458" y="146786"/>
                </a:lnTo>
                <a:lnTo>
                  <a:pt x="2425458" y="0"/>
                </a:lnTo>
                <a:close/>
              </a:path>
            </a:pathLst>
          </a:custGeom>
          <a:solidFill>
            <a:srgbClr val="068358"/>
          </a:solidFill>
        </p:spPr>
        <p:txBody>
          <a:bodyPr wrap="square" lIns="0" tIns="0" rIns="0" bIns="0" rtlCol="0"/>
          <a:lstStyle/>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71485" y="183936"/>
            <a:ext cx="2420515" cy="75813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rPr>
              <a:t>目录</a:t>
            </a:r>
            <a:endPar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楷体" panose="02010609060101010101" pitchFamily="49" charset="-122"/>
                <a:cs typeface="+mn-ea"/>
                <a:sym typeface="Source Han Sans SC"/>
              </a:rPr>
              <a:t>CONTENT</a:t>
            </a:r>
            <a:endParaRPr lang="zh-CN" altLang="en-US" sz="1800" b="1" spc="300" dirty="0">
              <a:solidFill>
                <a:schemeClr val="accent5"/>
              </a:solidFill>
              <a:latin typeface="Arial Black" panose="020B0A04020102020204" pitchFamily="34" charset="0"/>
              <a:ea typeface="楷体" panose="02010609060101010101" pitchFamily="49"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7" y="198077"/>
            <a:ext cx="7006689" cy="944929"/>
          </a:xfrm>
        </p:spPr>
        <p:txBody>
          <a:bodyPr/>
          <a:lstStyle>
            <a:lvl1pPr>
              <a:defRPr b="1" baseline="0">
                <a:latin typeface="Times New Roman" panose="02020603050405020304" pitchFamily="18" charset="0"/>
                <a:ea typeface="宋体" panose="02010600030101010101"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baseline="0">
                <a:latin typeface="Times New Roman" panose="02020603050405020304" pitchFamily="18" charset="0"/>
                <a:ea typeface="宋体" panose="02010600030101010101" pitchFamily="2" charset="-122"/>
              </a:defRPr>
            </a:lvl1pPr>
            <a:lvl2pPr marL="457200" indent="0">
              <a:buNone/>
              <a:defRPr baseline="0">
                <a:latin typeface="Times New Roman" panose="02020603050405020304" pitchFamily="18" charset="0"/>
                <a:ea typeface="宋体" panose="02010600030101010101" pitchFamily="2" charset="-122"/>
              </a:defRPr>
            </a:lvl2pPr>
            <a:lvl3pPr marL="914400" indent="0">
              <a:buNone/>
              <a:defRPr baseline="0">
                <a:latin typeface="Times New Roman" panose="02020603050405020304" pitchFamily="18" charset="0"/>
                <a:ea typeface="宋体" panose="02010600030101010101" pitchFamily="2" charset="-122"/>
              </a:defRPr>
            </a:lvl3pPr>
            <a:lvl4pPr marL="1371600" indent="0">
              <a:buNone/>
              <a:defRPr baseline="0">
                <a:latin typeface="Times New Roman" panose="02020603050405020304" pitchFamily="18" charset="0"/>
                <a:ea typeface="宋体" panose="02010600030101010101" pitchFamily="2" charset="-122"/>
              </a:defRPr>
            </a:lvl4pPr>
            <a:lvl5pPr marL="1828800" indent="0">
              <a:buNone/>
              <a:defRPr baseline="0">
                <a:latin typeface="Times New Roman" panose="02020603050405020304" pitchFamily="18" charset="0"/>
                <a:ea typeface="宋体" panose="02010600030101010101" pitchFamily="2"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grpSp>
        <p:nvGrpSpPr>
          <p:cNvPr id="12" name="组合 11"/>
          <p:cNvGrpSpPr/>
          <p:nvPr/>
        </p:nvGrpSpPr>
        <p:grpSpPr>
          <a:xfrm>
            <a:off x="7943851" y="350195"/>
            <a:ext cx="4248149" cy="569302"/>
            <a:chOff x="7943851" y="-13351"/>
            <a:chExt cx="4248149" cy="569302"/>
          </a:xfrm>
        </p:grpSpPr>
        <p:sp>
          <p:nvSpPr>
            <p:cNvPr id="13" name="矩形 12"/>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055687"/>
            <a:ext cx="6995746" cy="654417"/>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38325"/>
            <a:ext cx="10515600" cy="440531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grpSp>
        <p:nvGrpSpPr>
          <p:cNvPr id="10" name="组合 9"/>
          <p:cNvGrpSpPr/>
          <p:nvPr/>
        </p:nvGrpSpPr>
        <p:grpSpPr>
          <a:xfrm>
            <a:off x="7943851" y="-13351"/>
            <a:ext cx="4248149" cy="569302"/>
            <a:chOff x="7943851" y="-13351"/>
            <a:chExt cx="4248149" cy="569302"/>
          </a:xfrm>
        </p:grpSpPr>
        <p:sp>
          <p:nvSpPr>
            <p:cNvPr id="7" name="矩形 6"/>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
        <p:nvSpPr>
          <p:cNvPr id="11" name="object 125"/>
          <p:cNvSpPr/>
          <p:nvPr/>
        </p:nvSpPr>
        <p:spPr>
          <a:xfrm>
            <a:off x="0" y="0"/>
            <a:ext cx="514351" cy="555951"/>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sp>
        <p:nvSpPr>
          <p:cNvPr id="12" name="标题 1"/>
          <p:cNvSpPr txBox="1"/>
          <p:nvPr/>
        </p:nvSpPr>
        <p:spPr>
          <a:xfrm>
            <a:off x="607403" y="110758"/>
            <a:ext cx="6317272" cy="94492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dirty="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8704634" cy="944929"/>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838200" y="1366464"/>
            <a:ext cx="10515600" cy="4810499"/>
          </a:xfrm>
        </p:spPr>
        <p:txBody>
          <a:bodyPr/>
          <a:lstStyle>
            <a:lvl1pPr marL="0" indent="0">
              <a:buNone/>
              <a:defRPr/>
            </a:lvl1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365125"/>
            <a:ext cx="1992102" cy="44159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5.jpeg"/><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5.jpeg"/><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1" Type="http://schemas.openxmlformats.org/officeDocument/2006/relationships/theme" Target="../theme/theme4.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2" Type="http://schemas.openxmlformats.org/officeDocument/2006/relationships/theme" Target="../theme/theme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FC268-4B6D-4B00-8489-ADB57231A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6435FF-3F30-41CA-9B26-60ECD5A02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楷体" panose="02010609060101010101" pitchFamily="49" charset="-122"/>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楷体" panose="02010609060101010101" pitchFamily="49"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楷体" panose="02010609060101010101" pitchFamily="49" charset="-122"/>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楷体" panose="02010609060101010101" pitchFamily="49" charset="-122"/>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楷体" panose="02010609060101010101" pitchFamily="49"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楷体" panose="02010609060101010101" pitchFamily="49" charset="-122"/>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072131" y="2300185"/>
            <a:ext cx="4512576" cy="827791"/>
          </a:xfrm>
          <a:effectLst/>
        </p:spPr>
        <p:txBody>
          <a:bodyPr/>
          <a:lstStyle/>
          <a:p>
            <a:pPr algn="l">
              <a:lnSpc>
                <a:spcPct val="114000"/>
              </a:lnSpc>
            </a:pPr>
            <a:r>
              <a:rPr lang="zh-CN" altLang="en-US" sz="4800" dirty="0">
                <a:solidFill>
                  <a:schemeClr val="accent1"/>
                </a:solidFill>
                <a:cs typeface="+mn-ea"/>
                <a:sym typeface="+mn-lt"/>
              </a:rPr>
              <a:t>大模型检索增强</a:t>
            </a:r>
            <a:endParaRPr lang="zh-CN" altLang="en-US" sz="4400" spc="300" dirty="0">
              <a:solidFill>
                <a:schemeClr val="accent1"/>
              </a:solidFill>
              <a:effectLst/>
            </a:endParaRPr>
          </a:p>
        </p:txBody>
      </p:sp>
      <p:sp>
        <p:nvSpPr>
          <p:cNvPr id="6" name="副标题 4"/>
          <p:cNvSpPr>
            <a:spLocks noGrp="1"/>
          </p:cNvSpPr>
          <p:nvPr>
            <p:ph type="subTitle" idx="1"/>
          </p:nvPr>
        </p:nvSpPr>
        <p:spPr>
          <a:xfrm>
            <a:off x="6170501" y="3730025"/>
            <a:ext cx="3603814" cy="523220"/>
          </a:xfrm>
        </p:spPr>
        <p:txBody>
          <a:bodyPr/>
          <a:lstStyle/>
          <a:p>
            <a:pPr algn="r"/>
            <a:endParaRPr lang="en-US" altLang="zh-CN" dirty="0">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RAG</a:t>
            </a:r>
            <a:r>
              <a:rPr lang="zh-CN" altLang="en-US" dirty="0"/>
              <a:t>评测</a:t>
            </a:r>
            <a:endParaRPr lang="zh-CN" altLang="en-US" dirty="0"/>
          </a:p>
        </p:txBody>
      </p:sp>
      <p:sp>
        <p:nvSpPr>
          <p:cNvPr id="5" name="内容占位符 4"/>
          <p:cNvSpPr>
            <a:spLocks noGrp="1"/>
          </p:cNvSpPr>
          <p:nvPr>
            <p:ph idx="1"/>
          </p:nvPr>
        </p:nvSpPr>
        <p:spPr>
          <a:xfrm>
            <a:off x="597830" y="1353126"/>
            <a:ext cx="11153245" cy="5193715"/>
          </a:xfrm>
        </p:spPr>
        <p:txBody>
          <a:bodyPr>
            <a:normAutofit fontScale="25000"/>
          </a:bodyPr>
          <a:lstStyle/>
          <a:p>
            <a:pPr>
              <a:lnSpc>
                <a:spcPct val="100000"/>
              </a:lnSpc>
            </a:pPr>
            <a:r>
              <a:rPr lang="zh-CN" altLang="en-US" sz="4000"/>
              <a:t>               </a:t>
            </a:r>
            <a:r>
              <a:rPr lang="zh-CN" altLang="en-US" sz="6800"/>
              <a:t>RAG的评估方法涵盖了多种任务、数据集、基准和工具，主要关注检索质量和生成质量，以及模型在不同挑战和复杂场景下的性能表现。随着RAG技术的发展，其应用范围正在向多模态领域扩展，如图像、视频和代码等。</a:t>
            </a:r>
            <a:endParaRPr lang="zh-CN" altLang="en-US" sz="6800"/>
          </a:p>
          <a:p>
            <a:pPr>
              <a:lnSpc>
                <a:spcPct val="100000"/>
              </a:lnSpc>
            </a:pPr>
            <a:r>
              <a:rPr lang="zh-CN" altLang="en-US" sz="6800"/>
              <a:t>        独立评估方法会分别评估检索模块(Retrieval Module)和生成模块(Generation Module)，其中检索模块评估指标包括命中率(Hit Rate)、平均倒数排名(Mean Reciprocal Rank, MRR)、归一化折扣累积增益(Normalized Discounted Cumulative Gain, NDCG)、准确率(Precision)等，这些指标用于测量系统在根据查询或任务排名项目方面的有效性。而生成模块评估通常在端到端评估中进行。</a:t>
            </a:r>
            <a:endParaRPr lang="zh-CN" altLang="en-US" sz="6800"/>
          </a:p>
          <a:p>
            <a:pPr>
              <a:lnSpc>
                <a:spcPct val="100000"/>
              </a:lnSpc>
            </a:pPr>
            <a:r>
              <a:rPr lang="zh-CN" altLang="en-US" sz="6800"/>
              <a:t>        端到端评估方法评估RAG模型对给定输入生成的最终响应，包括模型生成答案与输入查询的相关性和对齐程度。从内容生成目标视角来评估可以将评估划分为未标记内容和已标记内容。未标记内容评估指标包括答案忠实度(Answer Fidelity)、答案相关性(Answer Relevance)、无害性(Harmlessness)等，而已标记内容评估指标包括准确率(Accuracy)和精确匹配(Exact Match, EM)。端到端评估可以分为人工评估和使用大型语言模型的自动评估。此外，还可以根据RAG在特定领域的应用，采用特定的评估指标。</a:t>
            </a:r>
            <a:endParaRPr lang="zh-CN" altLang="en-US" sz="6800"/>
          </a:p>
          <a:p>
            <a:pPr>
              <a:lnSpc>
                <a:spcPct val="100000"/>
              </a:lnSpc>
            </a:pPr>
            <a:r>
              <a:rPr lang="zh-CN" altLang="en-US" sz="6800"/>
              <a:t>        RAGAS和ARES是目前两套主流的评估框架，其核心焦点是以下三个主要指标：</a:t>
            </a:r>
            <a:endParaRPr lang="zh-CN" altLang="en-US" sz="6800"/>
          </a:p>
          <a:p>
            <a:pPr>
              <a:lnSpc>
                <a:spcPct val="100000"/>
              </a:lnSpc>
            </a:pPr>
            <a:r>
              <a:rPr lang="zh-CN" altLang="en-US" sz="6800" b="1"/>
              <a:t>        答案忠实度：</a:t>
            </a:r>
            <a:r>
              <a:rPr lang="zh-CN" altLang="en-US" sz="6800"/>
              <a:t>这个指标强调模型生成的答案必须忠实于给定的上下文，确保答案与上下文信息一致且不偏离或矛盾。这个评估方面对于解决大型模型中的幻觉问题至关重要。</a:t>
            </a:r>
            <a:endParaRPr lang="zh-CN" altLang="en-US" sz="6800"/>
          </a:p>
          <a:p>
            <a:pPr>
              <a:lnSpc>
                <a:spcPct val="100000"/>
              </a:lnSpc>
            </a:pPr>
            <a:r>
              <a:rPr lang="zh-CN" altLang="en-US" sz="6800" b="1"/>
              <a:t>        答案相关性：</a:t>
            </a:r>
            <a:r>
              <a:rPr lang="zh-CN" altLang="en-US" sz="6800"/>
              <a:t>这个指标强调生成的答案需要与提出的问题直接相关。</a:t>
            </a:r>
            <a:endParaRPr lang="zh-CN" altLang="en-US" sz="6800"/>
          </a:p>
          <a:p>
            <a:pPr>
              <a:lnSpc>
                <a:spcPct val="100000"/>
              </a:lnSpc>
            </a:pPr>
            <a:r>
              <a:rPr lang="zh-CN" altLang="en-US" sz="6800" b="1"/>
              <a:t>        上下文相关性：</a:t>
            </a:r>
            <a:r>
              <a:rPr lang="zh-CN" altLang="en-US" sz="6800"/>
              <a:t>这个指标要求检索到的上下文信息与查询相关。</a:t>
            </a:r>
            <a:endParaRPr lang="zh-CN" altLang="en-US" sz="6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02</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29" y="2505672"/>
            <a:ext cx="8109406" cy="769441"/>
          </a:xfrm>
          <a:prstGeom prst="rect">
            <a:avLst/>
          </a:prstGeom>
        </p:spPr>
        <p:txBody>
          <a:bodyPr wrap="square">
            <a:spAutoFit/>
          </a:bodyPr>
          <a:lstStyle/>
          <a:p>
            <a:r>
              <a:rPr lang="en-US" altLang="zh-CN" sz="4400" dirty="0">
                <a:ln w="6350">
                  <a:noFill/>
                </a:ln>
                <a:solidFill>
                  <a:schemeClr val="accent6">
                    <a:lumMod val="50000"/>
                  </a:schemeClr>
                </a:solidFill>
                <a:latin typeface="Impact" panose="020B0806030902050204" pitchFamily="34" charset="0"/>
                <a:ea typeface="微软雅黑" panose="020B0503020204020204" pitchFamily="34" charset="-122"/>
              </a:rPr>
              <a:t>R A G </a:t>
            </a: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构建策略</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RAG</a:t>
            </a:r>
            <a:r>
              <a:rPr lang="zh-CN" altLang="en-US" dirty="0"/>
              <a:t>构建策略</a:t>
            </a:r>
            <a:endParaRPr lang="zh-CN" altLang="en-US" dirty="0"/>
          </a:p>
        </p:txBody>
      </p:sp>
      <p:sp>
        <p:nvSpPr>
          <p:cNvPr id="6" name="内容占位符 5"/>
          <p:cNvSpPr>
            <a:spLocks noGrp="1"/>
          </p:cNvSpPr>
          <p:nvPr>
            <p:ph idx="1"/>
          </p:nvPr>
        </p:nvSpPr>
        <p:spPr/>
        <p:txBody>
          <a:bodyPr/>
          <a:lstStyle/>
          <a:p>
            <a:r>
              <a:rPr lang="zh-CN" altLang="en-US" sz="2800" dirty="0"/>
              <a:t>数据层面：文本分块、检索标识问题、非相关内容的处理</a:t>
            </a:r>
            <a:endParaRPr lang="en-US" altLang="zh-CN" sz="2800" dirty="0"/>
          </a:p>
          <a:p>
            <a:pPr marL="0" indent="0">
              <a:buNone/>
            </a:pPr>
            <a:endParaRPr lang="en-US" altLang="zh-CN" sz="2800" dirty="0"/>
          </a:p>
          <a:p>
            <a:r>
              <a:rPr lang="zh-CN" altLang="en-US" sz="2800" dirty="0"/>
              <a:t>技术层面：选择更优的嵌入和重排模型、查询语句分类与微调、用户意图分析、</a:t>
            </a:r>
            <a:r>
              <a:rPr lang="en-US" altLang="zh-CN" sz="2800" dirty="0"/>
              <a:t>RAG</a:t>
            </a:r>
            <a:r>
              <a:rPr lang="zh-CN" altLang="en-US" sz="2800" dirty="0"/>
              <a:t>融合、路由</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ea typeface="宋体" panose="02010600030101010101" pitchFamily="2" charset="-122"/>
              </a:rPr>
              <a:t>文本分块</a:t>
            </a:r>
            <a:endParaRPr lang="zh-CN" altLang="en-US" dirty="0">
              <a:solidFill>
                <a:schemeClr val="tx1"/>
              </a:solidFill>
              <a:ea typeface="宋体" panose="02010600030101010101" pitchFamily="2" charset="-122"/>
            </a:endParaRPr>
          </a:p>
        </p:txBody>
      </p:sp>
      <p:sp>
        <p:nvSpPr>
          <p:cNvPr id="6" name="内容占位符 5"/>
          <p:cNvSpPr>
            <a:spLocks noGrp="1"/>
          </p:cNvSpPr>
          <p:nvPr>
            <p:ph idx="1"/>
          </p:nvPr>
        </p:nvSpPr>
        <p:spPr>
          <a:xfrm>
            <a:off x="838247" y="2296608"/>
            <a:ext cx="10515600" cy="3951183"/>
          </a:xfrm>
        </p:spPr>
        <p:txBody>
          <a:bodyPr>
            <a:noAutofit/>
          </a:bodyPr>
          <a:lstStyle/>
          <a:p>
            <a:pPr>
              <a:lnSpc>
                <a:spcPct val="100000"/>
              </a:lnSpc>
            </a:pPr>
            <a:r>
              <a:rPr lang="zh-CN" altLang="en-US" sz="2400" dirty="0"/>
              <a:t>为什么要分块？</a:t>
            </a:r>
            <a:endParaRPr lang="zh-CN" altLang="en-US" sz="2400" dirty="0"/>
          </a:p>
          <a:p>
            <a:pPr>
              <a:lnSpc>
                <a:spcPct val="100000"/>
              </a:lnSpc>
            </a:pPr>
            <a:r>
              <a:rPr lang="zh-CN" altLang="en-US" sz="2400" dirty="0"/>
              <a:t>1.增强检索结果的准确性，防止引入过多的冗余信息。</a:t>
            </a:r>
            <a:endParaRPr lang="zh-CN" altLang="en-US" sz="2400" dirty="0"/>
          </a:p>
          <a:p>
            <a:pPr>
              <a:lnSpc>
                <a:spcPct val="100000"/>
              </a:lnSpc>
            </a:pPr>
            <a:r>
              <a:rPr lang="zh-CN" altLang="en-US" sz="2400" dirty="0"/>
              <a:t>2.模型长度限制问题。且过长文本不利于模型抽取出正确答案。</a:t>
            </a:r>
            <a:endParaRPr lang="zh-CN" altLang="en-US" sz="2400" dirty="0"/>
          </a:p>
          <a:p>
            <a:pPr>
              <a:lnSpc>
                <a:spcPct val="100000"/>
              </a:lnSpc>
            </a:pPr>
            <a:r>
              <a:rPr lang="en-US" altLang="zh-CN" sz="2400" dirty="0"/>
              <a:t>3.提高处理效率</a:t>
            </a:r>
            <a:r>
              <a:rPr lang="zh-CN" altLang="en-US" sz="2400" dirty="0"/>
              <a:t>，</a:t>
            </a:r>
            <a:r>
              <a:rPr lang="en-US" altLang="zh-CN" sz="2400" dirty="0"/>
              <a:t>通过将文本分块，可以让模型逐块处理，从而提高处理效率。</a:t>
            </a:r>
            <a:endParaRPr lang="en-US" altLang="zh-CN" sz="2400" dirty="0"/>
          </a:p>
          <a:p>
            <a:pPr>
              <a:lnSpc>
                <a:spcPct val="100000"/>
              </a:lnSpc>
            </a:pPr>
            <a:r>
              <a:rPr lang="zh-CN" altLang="en-US" sz="2400" dirty="0"/>
              <a:t>        一般来说，文本分块策略有多种，例如滑动分块、递归结构感知分块、跟踪主题变化分块和数据块添加额外上下文等。</a:t>
            </a:r>
            <a:endParaRPr lang="zh-CN" altLang="en-US" sz="2400" dirty="0"/>
          </a:p>
          <a:p>
            <a:endParaRPr lang="en-US" altLang="zh-CN"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ea typeface="宋体" panose="02010600030101010101" pitchFamily="2" charset="-122"/>
              </a:rPr>
              <a:t>文本分块-滑动窗口</a:t>
            </a:r>
            <a:endParaRPr lang="zh-CN" altLang="en-US" dirty="0">
              <a:solidFill>
                <a:schemeClr val="tx1"/>
              </a:solidFill>
              <a:ea typeface="宋体" panose="02010600030101010101" pitchFamily="2" charset="-122"/>
            </a:endParaRPr>
          </a:p>
        </p:txBody>
      </p:sp>
      <p:sp>
        <p:nvSpPr>
          <p:cNvPr id="6" name="内容占位符 5"/>
          <p:cNvSpPr>
            <a:spLocks noGrp="1"/>
          </p:cNvSpPr>
          <p:nvPr>
            <p:ph idx="1"/>
          </p:nvPr>
        </p:nvSpPr>
        <p:spPr>
          <a:xfrm>
            <a:off x="838247" y="1749079"/>
            <a:ext cx="10515600" cy="2370399"/>
          </a:xfrm>
        </p:spPr>
        <p:txBody>
          <a:bodyPr>
            <a:noAutofit/>
          </a:bodyPr>
          <a:lstStyle/>
          <a:p>
            <a:r>
              <a:rPr lang="zh-CN" altLang="en-US" sz="2400" dirty="0"/>
              <a:t>方法一：选择长度为定值的窗口，将长文本分割为多个块。</a:t>
            </a:r>
            <a:r>
              <a:rPr lang="en-US" altLang="zh-CN" sz="2400" dirty="0"/>
              <a:t>窗口大小决定了每次处理的文本长度。一般来说，窗口大小可以根据具体任务和文本特点来确定。如果文本内容比较复杂，需要更多的上下文信息，可以选择较大的窗口大小。反之，如果文本较为简单，可以选择较小的窗口大小。</a:t>
            </a:r>
            <a:endParaRPr lang="en-US" altLang="zh-CN" sz="2400" dirty="0"/>
          </a:p>
          <a:p>
            <a:r>
              <a:rPr lang="zh-CN" altLang="en-US" sz="2400" dirty="0"/>
              <a:t>方法二：</a:t>
            </a:r>
            <a:r>
              <a:rPr lang="en-US" altLang="zh-CN" sz="2400" dirty="0"/>
              <a:t>使用嵌入模型将文本转换为向量，使用多个滑窗将全文分块，合并具有高相似度的块。（句子或段落级别滑窗）</a:t>
            </a:r>
            <a:endParaRPr lang="en-US" altLang="zh-CN" sz="2400" dirty="0"/>
          </a:p>
          <a:p>
            <a:endParaRPr lang="en-US" altLang="zh-CN" sz="2400" dirty="0"/>
          </a:p>
          <a:p>
            <a:endParaRPr lang="en-US" altLang="zh-CN" sz="2400" dirty="0"/>
          </a:p>
          <a:p>
            <a:r>
              <a:rPr lang="en-US" altLang="zh-CN" sz="2400" dirty="0"/>
              <a:t>优点：</a:t>
            </a:r>
            <a:r>
              <a:rPr lang="zh-CN" altLang="en-US" sz="2400" dirty="0"/>
              <a:t>实现</a:t>
            </a:r>
            <a:r>
              <a:rPr lang="en-US" altLang="zh-CN" sz="2400" dirty="0"/>
              <a:t>简单，</a:t>
            </a:r>
            <a:r>
              <a:rPr lang="zh-CN" altLang="en-US" sz="2400" dirty="0"/>
              <a:t>灵活性高</a:t>
            </a:r>
            <a:endParaRPr lang="en-US" altLang="zh-CN" sz="2400" dirty="0"/>
          </a:p>
          <a:p>
            <a:r>
              <a:rPr lang="en-US" altLang="zh-CN" sz="2400" dirty="0"/>
              <a:t>缺点：切分错误率较高，</a:t>
            </a:r>
            <a:r>
              <a:rPr lang="zh-CN" altLang="en-US" sz="2400" dirty="0"/>
              <a:t>边界可能存在偏差</a:t>
            </a:r>
            <a:endParaRPr lang="en-US" altLang="zh-CN" sz="2400" dirty="0"/>
          </a:p>
          <a:p>
            <a:endParaRPr lang="en-US" altLang="zh-CN"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ea typeface="宋体" panose="02010600030101010101" pitchFamily="2" charset="-122"/>
              </a:rPr>
              <a:t>增加检索标识</a:t>
            </a:r>
            <a:endParaRPr lang="zh-CN" altLang="en-US" dirty="0">
              <a:solidFill>
                <a:schemeClr val="tx1"/>
              </a:solidFill>
              <a:ea typeface="宋体" panose="02010600030101010101" pitchFamily="2" charset="-122"/>
            </a:endParaRPr>
          </a:p>
        </p:txBody>
      </p:sp>
      <p:sp>
        <p:nvSpPr>
          <p:cNvPr id="3" name="内容占位符 2"/>
          <p:cNvSpPr/>
          <p:nvPr>
            <p:ph idx="1"/>
          </p:nvPr>
        </p:nvSpPr>
        <p:spPr>
          <a:xfrm>
            <a:off x="838247" y="2197041"/>
            <a:ext cx="10515600" cy="2463824"/>
          </a:xfrm>
        </p:spPr>
        <p:txBody>
          <a:bodyPr/>
          <a:p>
            <a:r>
              <a:rPr lang="zh-CN" altLang="en-US" sz="2400"/>
              <a:t>理论依据：信息管理学科的文献标引理论</a:t>
            </a:r>
            <a:endParaRPr lang="zh-CN" altLang="en-US" sz="2400"/>
          </a:p>
          <a:p>
            <a:r>
              <a:rPr lang="zh-CN" altLang="en-US" sz="2400"/>
              <a:t>·为分块完毕的文本增加出处、摘要、主题词、实体等元数据。</a:t>
            </a:r>
            <a:endParaRPr lang="zh-CN" altLang="en-US" sz="2400"/>
          </a:p>
          <a:p>
            <a:r>
              <a:rPr lang="zh-CN" altLang="en-US" sz="2400"/>
              <a:t>·增强文本与检索词之间的语义关联，类比cnki，wos等学术数据库的高级检索功能。</a:t>
            </a:r>
            <a:endParaRPr lang="zh-CN" altLang="en-US" sz="2400"/>
          </a:p>
          <a:p>
            <a:r>
              <a:rPr lang="zh-CN" altLang="en-US" sz="2400"/>
              <a:t>·含有出处的回答增加模型回复的可信度，提高检索的全面性。</a:t>
            </a:r>
            <a:endParaRPr lang="zh-CN" alt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选择更优嵌入和重排模型</a:t>
            </a:r>
            <a:endParaRPr lang="zh-CN" altLang="en-US" dirty="0"/>
          </a:p>
        </p:txBody>
      </p:sp>
      <p:sp>
        <p:nvSpPr>
          <p:cNvPr id="6" name="内容占位符 5"/>
          <p:cNvSpPr>
            <a:spLocks noGrp="1"/>
          </p:cNvSpPr>
          <p:nvPr>
            <p:ph idx="1"/>
          </p:nvPr>
        </p:nvSpPr>
        <p:spPr>
          <a:xfrm>
            <a:off x="838175" y="2371662"/>
            <a:ext cx="10515600" cy="2850666"/>
          </a:xfrm>
        </p:spPr>
        <p:txBody>
          <a:bodyPr>
            <a:noAutofit/>
          </a:bodyPr>
          <a:lstStyle/>
          <a:p>
            <a:r>
              <a:rPr lang="zh-CN" altLang="en-US" sz="2400" dirty="0">
                <a:solidFill>
                  <a:schemeClr val="tx1"/>
                </a:solidFill>
                <a:ea typeface="宋体" panose="02010600030101010101" pitchFamily="2" charset="-122"/>
              </a:rPr>
              <a:t>        在构建大模型检索增强系统时，检索器扮演着至关重要的角色。目前有许多嵌入模型可供选择，诸如 </a:t>
            </a:r>
            <a:r>
              <a:rPr lang="en-US" altLang="zh-CN" sz="2400" dirty="0">
                <a:solidFill>
                  <a:schemeClr val="tx1"/>
                </a:solidFill>
                <a:ea typeface="宋体" panose="02010600030101010101" pitchFamily="2" charset="-122"/>
              </a:rPr>
              <a:t>OpenAI</a:t>
            </a:r>
            <a:r>
              <a:rPr lang="zh-CN" altLang="en-US" sz="2400" dirty="0">
                <a:solidFill>
                  <a:schemeClr val="tx1"/>
                </a:solidFill>
                <a:ea typeface="宋体" panose="02010600030101010101" pitchFamily="2" charset="-122"/>
              </a:rPr>
              <a:t>、</a:t>
            </a:r>
            <a:r>
              <a:rPr lang="en-US" altLang="zh-CN" sz="2400" dirty="0">
                <a:solidFill>
                  <a:schemeClr val="tx1"/>
                </a:solidFill>
                <a:ea typeface="宋体" panose="02010600030101010101" pitchFamily="2" charset="-122"/>
              </a:rPr>
              <a:t>CohereAI </a:t>
            </a:r>
            <a:r>
              <a:rPr lang="zh-CN" altLang="en-US" sz="2400" dirty="0">
                <a:solidFill>
                  <a:schemeClr val="tx1"/>
                </a:solidFill>
                <a:ea typeface="宋体" panose="02010600030101010101" pitchFamily="2" charset="-122"/>
              </a:rPr>
              <a:t>等。同时，也有来自 </a:t>
            </a:r>
            <a:r>
              <a:rPr lang="en-US" altLang="zh-CN" sz="2400" dirty="0">
                <a:solidFill>
                  <a:schemeClr val="tx1"/>
                </a:solidFill>
                <a:ea typeface="宋体" panose="02010600030101010101" pitchFamily="2" charset="-122"/>
              </a:rPr>
              <a:t>CohereAI </a:t>
            </a:r>
            <a:r>
              <a:rPr lang="zh-CN" altLang="en-US" sz="2400" dirty="0">
                <a:solidFill>
                  <a:schemeClr val="tx1"/>
                </a:solidFill>
                <a:ea typeface="宋体" panose="02010600030101010101" pitchFamily="2" charset="-122"/>
              </a:rPr>
              <a:t>、</a:t>
            </a:r>
            <a:r>
              <a:rPr lang="en-US" altLang="zh-CN" sz="2400" dirty="0">
                <a:solidFill>
                  <a:schemeClr val="tx1"/>
                </a:solidFill>
                <a:ea typeface="宋体" panose="02010600030101010101" pitchFamily="2" charset="-122"/>
              </a:rPr>
              <a:t>bge-reranker-base</a:t>
            </a:r>
            <a:r>
              <a:rPr lang="zh-CN" altLang="en-US" sz="2400" dirty="0">
                <a:solidFill>
                  <a:schemeClr val="tx1"/>
                </a:solidFill>
                <a:ea typeface="宋体" panose="02010600030101010101" pitchFamily="2" charset="-122"/>
              </a:rPr>
              <a:t>等多种重新排列工具。        但是，在这么多选择面前，我们该如何挑选出最佳组合，以达到最优的检索效能？我们该怎样判断哪种嵌入模型最契合我们的数据？或者哪一种重新排列工具能够最大限度地优化我们的成果？</a:t>
            </a:r>
            <a:r>
              <a:rPr lang="zh-CN" altLang="en-US" sz="2400" dirty="0"/>
              <a:t>我们可以借助 LlamaIndex 的 Retrieval Evaluation 工具，迅速识别出最合适的嵌入和重排模型组合。</a:t>
            </a:r>
            <a:endParaRPr lang="zh-CN" alt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查询语句分类与微调</a:t>
            </a:r>
            <a:endParaRPr lang="zh-CN" altLang="en-US" dirty="0"/>
          </a:p>
        </p:txBody>
      </p:sp>
      <p:sp>
        <p:nvSpPr>
          <p:cNvPr id="6" name="内容占位符 5"/>
          <p:cNvSpPr>
            <a:spLocks noGrp="1"/>
          </p:cNvSpPr>
          <p:nvPr>
            <p:ph idx="1"/>
          </p:nvPr>
        </p:nvSpPr>
        <p:spPr>
          <a:xfrm>
            <a:off x="73424" y="950902"/>
            <a:ext cx="11341911" cy="1162447"/>
          </a:xfrm>
        </p:spPr>
        <p:txBody>
          <a:bodyPr>
            <a:normAutofit fontScale="60000"/>
          </a:bodyPr>
          <a:lstStyle/>
          <a:p>
            <a:r>
              <a:rPr lang="zh-CN" altLang="en-US" dirty="0"/>
              <a:t>查询语句改写：</a:t>
            </a:r>
            <a:endParaRPr lang="zh-CN" altLang="en-US" dirty="0"/>
          </a:p>
          <a:p>
            <a:r>
              <a:rPr lang="en-US" altLang="zh-CN" dirty="0"/>
              <a:t>1.Rewrite-Retrieve-Read 重写-检索-读取</a:t>
            </a:r>
            <a:r>
              <a:rPr lang="zh-CN" altLang="en-US" dirty="0"/>
              <a:t>具体实现代码为（以</a:t>
            </a:r>
            <a:r>
              <a:rPr lang="en-US" altLang="zh-CN" dirty="0"/>
              <a:t>longchain</a:t>
            </a:r>
            <a:r>
              <a:rPr lang="zh-CN" altLang="en-US" dirty="0"/>
              <a:t>大语言模型为例）：</a:t>
            </a:r>
            <a:endParaRPr lang="zh-CN" altLang="en-US" dirty="0"/>
          </a:p>
          <a:p>
            <a:r>
              <a:rPr lang="zh-CN" altLang="en-US" dirty="0"/>
              <a:t>配置环境与导入库并构建一个简单的查询。</a:t>
            </a:r>
            <a:endParaRPr lang="zh-CN" altLang="en-US" dirty="0"/>
          </a:p>
          <a:p>
            <a:endParaRPr lang="en-US" altLang="zh-CN" dirty="0"/>
          </a:p>
          <a:p>
            <a:endParaRPr lang="en-US" altLang="zh-CN" dirty="0"/>
          </a:p>
          <a:p>
            <a:endParaRPr lang="en-US" altLang="zh-CN" dirty="0"/>
          </a:p>
        </p:txBody>
      </p:sp>
      <p:pic>
        <p:nvPicPr>
          <p:cNvPr id="3" name="图片 2" descr="upload_post_object_v2_4102352299"/>
          <p:cNvPicPr>
            <a:picLocks noChangeAspect="1"/>
          </p:cNvPicPr>
          <p:nvPr/>
        </p:nvPicPr>
        <p:blipFill>
          <a:blip r:embed="rId1"/>
          <a:stretch>
            <a:fillRect/>
          </a:stretch>
        </p:blipFill>
        <p:spPr>
          <a:xfrm>
            <a:off x="73400" y="2113338"/>
            <a:ext cx="5344361" cy="4575292"/>
          </a:xfrm>
          <a:prstGeom prst="rect">
            <a:avLst/>
          </a:prstGeom>
        </p:spPr>
      </p:pic>
      <p:pic>
        <p:nvPicPr>
          <p:cNvPr id="4" name="图片 3" descr="upload_post_object_v2_2672262473"/>
          <p:cNvPicPr>
            <a:picLocks noChangeAspect="1"/>
          </p:cNvPicPr>
          <p:nvPr/>
        </p:nvPicPr>
        <p:blipFill>
          <a:blip r:embed="rId2"/>
          <a:stretch>
            <a:fillRect/>
          </a:stretch>
        </p:blipFill>
        <p:spPr>
          <a:xfrm>
            <a:off x="5487897" y="2113348"/>
            <a:ext cx="6704079" cy="457529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查询语句分类与微调</a:t>
            </a:r>
            <a:endParaRPr lang="zh-CN" altLang="en-US" dirty="0"/>
          </a:p>
        </p:txBody>
      </p:sp>
      <p:sp>
        <p:nvSpPr>
          <p:cNvPr id="6" name="内容占位符 5"/>
          <p:cNvSpPr>
            <a:spLocks noGrp="1"/>
          </p:cNvSpPr>
          <p:nvPr>
            <p:ph idx="1"/>
          </p:nvPr>
        </p:nvSpPr>
        <p:spPr>
          <a:xfrm>
            <a:off x="73424" y="950902"/>
            <a:ext cx="11341911" cy="784705"/>
          </a:xfrm>
        </p:spPr>
        <p:txBody>
          <a:bodyPr>
            <a:normAutofit fontScale="70000"/>
          </a:bodyPr>
          <a:lstStyle/>
          <a:p>
            <a:r>
              <a:rPr lang="zh-CN" altLang="en-US" dirty="0"/>
              <a:t>查询语句改写：</a:t>
            </a:r>
            <a:endParaRPr lang="zh-CN" altLang="en-US" dirty="0"/>
          </a:p>
          <a:p>
            <a:r>
              <a:rPr lang="zh-CN" altLang="en-US" dirty="0"/>
              <a:t>重写搜索查询</a:t>
            </a:r>
            <a:endParaRPr lang="en-US" altLang="zh-CN" dirty="0"/>
          </a:p>
          <a:p>
            <a:endParaRPr lang="en-US" altLang="zh-CN" dirty="0"/>
          </a:p>
          <a:p>
            <a:endParaRPr lang="en-US" altLang="zh-CN" dirty="0"/>
          </a:p>
        </p:txBody>
      </p:sp>
      <p:pic>
        <p:nvPicPr>
          <p:cNvPr id="5" name="图片 4" descr="upload_post_object_v2_2026159501"/>
          <p:cNvPicPr>
            <a:picLocks noChangeAspect="1"/>
          </p:cNvPicPr>
          <p:nvPr/>
        </p:nvPicPr>
        <p:blipFill>
          <a:blip r:embed="rId1"/>
          <a:stretch>
            <a:fillRect/>
          </a:stretch>
        </p:blipFill>
        <p:spPr>
          <a:xfrm>
            <a:off x="1726713" y="1735606"/>
            <a:ext cx="8738668" cy="4036760"/>
          </a:xfrm>
          <a:prstGeom prst="rect">
            <a:avLst/>
          </a:prstGeom>
        </p:spPr>
      </p:pic>
      <p:sp>
        <p:nvSpPr>
          <p:cNvPr id="4" name="内容占位符 5"/>
          <p:cNvSpPr>
            <a:spLocks noGrp="1"/>
          </p:cNvSpPr>
          <p:nvPr/>
        </p:nvSpPr>
        <p:spPr>
          <a:xfrm>
            <a:off x="425092" y="5917721"/>
            <a:ext cx="11341911" cy="784705"/>
          </a:xfrm>
          <a:prstGeom prst="rect">
            <a:avLst/>
          </a:prstGeom>
        </p:spPr>
        <p:txBody>
          <a:bodyPr vert="horz" lIns="91440" tIns="45720" rIns="91440" bIns="45720" rtlCol="0">
            <a:normAutofit fontScale="60000"/>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Times New Roman" panose="02020603050405020304" pitchFamily="18" charset="0"/>
                <a:ea typeface="宋体"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baseline="0">
                <a:solidFill>
                  <a:schemeClr val="tx1"/>
                </a:solidFill>
                <a:latin typeface="Times New Roman" panose="02020603050405020304" pitchFamily="18" charset="0"/>
                <a:ea typeface="宋体" panose="02010600030101010101" pitchFamily="2"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Times New Roman" panose="02020603050405020304" pitchFamily="18" charset="0"/>
                <a:ea typeface="宋体" panose="02010600030101010101" pitchFamily="2"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ea typeface="宋体" panose="02010600030101010101" pitchFamily="2" charset="-122"/>
              </a:rPr>
              <a:t>此时的结果为：Rewritten query: </a:t>
            </a:r>
            <a:r>
              <a:rPr lang="en-US" altLang="zh-CN" dirty="0"/>
              <a:t>What is langchain framework and how does it work?</a:t>
            </a:r>
            <a:endParaRPr lang="en-US" altLang="zh-CN" dirty="0"/>
          </a:p>
          <a:p>
            <a:r>
              <a:rPr lang="zh-CN" altLang="en-US" dirty="0"/>
              <a:t>之前的结果为：I'm sorry, but the context provided does not mention anything about the langchain framework.</a:t>
            </a:r>
            <a:endParaRPr lang="en-US" altLang="zh-CN" dirty="0"/>
          </a:p>
          <a:p>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查询语句分类与微调</a:t>
            </a:r>
            <a:endParaRPr lang="zh-CN" altLang="en-US" dirty="0"/>
          </a:p>
        </p:txBody>
      </p:sp>
      <p:sp>
        <p:nvSpPr>
          <p:cNvPr id="6" name="内容占位符 5"/>
          <p:cNvSpPr>
            <a:spLocks noGrp="1"/>
          </p:cNvSpPr>
          <p:nvPr>
            <p:ph idx="1"/>
          </p:nvPr>
        </p:nvSpPr>
        <p:spPr>
          <a:xfrm>
            <a:off x="73424" y="950902"/>
            <a:ext cx="5947283" cy="1008989"/>
          </a:xfrm>
        </p:spPr>
        <p:txBody>
          <a:bodyPr>
            <a:normAutofit fontScale="70000"/>
          </a:bodyPr>
          <a:lstStyle/>
          <a:p>
            <a:r>
              <a:rPr lang="zh-CN" altLang="en-US" dirty="0"/>
              <a:t>查询语句改写：</a:t>
            </a:r>
            <a:endParaRPr lang="zh-CN" altLang="en-US" dirty="0"/>
          </a:p>
          <a:p>
            <a:r>
              <a:rPr lang="en-US" altLang="zh-CN" dirty="0"/>
              <a:t>构造rewrite_retrieve_read_chain并利用重写后的查询。</a:t>
            </a:r>
            <a:endParaRPr lang="en-US" altLang="zh-CN" dirty="0"/>
          </a:p>
          <a:p>
            <a:endParaRPr lang="en-US" altLang="zh-CN" dirty="0"/>
          </a:p>
        </p:txBody>
      </p:sp>
      <p:sp>
        <p:nvSpPr>
          <p:cNvPr id="4" name="内容占位符 5"/>
          <p:cNvSpPr>
            <a:spLocks noGrp="1"/>
          </p:cNvSpPr>
          <p:nvPr/>
        </p:nvSpPr>
        <p:spPr>
          <a:xfrm>
            <a:off x="425092" y="2765936"/>
            <a:ext cx="4991124" cy="3584378"/>
          </a:xfrm>
          <a:prstGeom prst="rect">
            <a:avLst/>
          </a:prstGeom>
        </p:spPr>
        <p:txBody>
          <a:bodyPr vert="horz" lIns="91440" tIns="45720" rIns="91440" bIns="45720" rtlCol="0">
            <a:normAutofit fontScale="70000"/>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Times New Roman" panose="02020603050405020304" pitchFamily="18" charset="0"/>
                <a:ea typeface="宋体"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baseline="0">
                <a:solidFill>
                  <a:schemeClr val="tx1"/>
                </a:solidFill>
                <a:latin typeface="Times New Roman" panose="02020603050405020304" pitchFamily="18" charset="0"/>
                <a:ea typeface="宋体" panose="02010600030101010101" pitchFamily="2"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Times New Roman" panose="02020603050405020304" pitchFamily="18" charset="0"/>
                <a:ea typeface="宋体" panose="02010600030101010101" pitchFamily="2"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dirty="0">
                <a:solidFill>
                  <a:schemeClr val="tx1"/>
                </a:solidFill>
                <a:ea typeface="宋体" panose="02010600030101010101" pitchFamily="2" charset="-122"/>
              </a:rPr>
              <a:t>此时的结果为：</a:t>
            </a:r>
            <a:r>
              <a:rPr lang="en-US" altLang="zh-CN" dirty="0">
                <a:solidFill>
                  <a:schemeClr val="tx1"/>
                </a:solidFill>
                <a:ea typeface="宋体" panose="02010600030101010101" pitchFamily="2" charset="-122"/>
              </a:rPr>
              <a:t>LangChain is a Python framework designed to help build AI applications powered by language models, particularly large language models (LLMs). It provides a generic interface to different foundation models, a framework for managing prompts, and a central interface to long</a:t>
            </a:r>
            <a:r>
              <a:rPr lang="zh-CN" altLang="en-US" dirty="0">
                <a:solidFill>
                  <a:schemeClr val="tx1"/>
                </a:solidFill>
                <a:ea typeface="宋体" panose="02010600030101010101" pitchFamily="2" charset="-122"/>
              </a:rPr>
              <a:t>-</a:t>
            </a:r>
            <a:r>
              <a:rPr lang="en-US" altLang="zh-CN" dirty="0">
                <a:solidFill>
                  <a:schemeClr val="tx1"/>
                </a:solidFill>
                <a:ea typeface="宋体" panose="02010600030101010101" pitchFamily="2" charset="-122"/>
              </a:rPr>
              <a:t>term memory, external data, other LLMs, and more. It simplifies the process of interacting with LLMs and can be used to build a wide range of applications, including chatbots that interact with users naturally.</a:t>
            </a:r>
            <a:endParaRPr lang="en-US" altLang="zh-CN" dirty="0">
              <a:solidFill>
                <a:schemeClr val="tx1"/>
              </a:solidFill>
              <a:ea typeface="宋体" panose="02010600030101010101" pitchFamily="2" charset="-122"/>
            </a:endParaRPr>
          </a:p>
        </p:txBody>
      </p:sp>
      <p:pic>
        <p:nvPicPr>
          <p:cNvPr id="3" name="图片 2" descr="upload_post_object_v2_210510749"/>
          <p:cNvPicPr>
            <a:picLocks noChangeAspect="1"/>
          </p:cNvPicPr>
          <p:nvPr/>
        </p:nvPicPr>
        <p:blipFill>
          <a:blip r:embed="rId1"/>
          <a:stretch>
            <a:fillRect/>
          </a:stretch>
        </p:blipFill>
        <p:spPr>
          <a:xfrm>
            <a:off x="5942950" y="950847"/>
            <a:ext cx="6249026" cy="53995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RAG</a:t>
            </a:r>
            <a:r>
              <a:rPr lang="zh-CN" altLang="en-US" dirty="0"/>
              <a:t>内容简介</a:t>
            </a:r>
            <a:endParaRPr lang="zh-CN" altLang="en-US" dirty="0"/>
          </a:p>
        </p:txBody>
      </p:sp>
      <p:sp>
        <p:nvSpPr>
          <p:cNvPr id="5" name="内容占位符 4"/>
          <p:cNvSpPr>
            <a:spLocks noGrp="1"/>
          </p:cNvSpPr>
          <p:nvPr>
            <p:ph idx="1"/>
          </p:nvPr>
        </p:nvSpPr>
        <p:spPr>
          <a:xfrm>
            <a:off x="838247" y="1729995"/>
            <a:ext cx="10515600" cy="4045618"/>
          </a:xfrm>
        </p:spPr>
        <p:txBody>
          <a:bodyPr>
            <a:normAutofit fontScale="60000"/>
          </a:bodyPr>
          <a:lstStyle/>
          <a:p>
            <a:pPr algn="just">
              <a:lnSpc>
                <a:spcPct val="100000"/>
              </a:lnSpc>
            </a:pPr>
            <a:r>
              <a:rPr lang="zh-CN" altLang="en-US"/>
              <a:t>        RAG（Retrieval-Augmented Generation）是一种大型语言模型（LLMs）检索增强技术，它通过整合来自外部数据库的知识来提升模型的准确性和可信度。这种技术适用于知识密集型任务，允许模型进行持续的知识更新和整合特定领域的信息。</a:t>
            </a:r>
            <a:endParaRPr lang="zh-CN" altLang="en-US"/>
          </a:p>
          <a:p>
            <a:pPr algn="just">
              <a:lnSpc>
                <a:spcPct val="100000"/>
              </a:lnSpc>
            </a:pPr>
            <a:r>
              <a:rPr lang="zh-CN" altLang="en-US"/>
              <a:t>RAG通过以下几个关键步骤实现：</a:t>
            </a:r>
            <a:endParaRPr lang="zh-CN" altLang="en-US"/>
          </a:p>
          <a:p>
            <a:pPr algn="just">
              <a:lnSpc>
                <a:spcPct val="100000"/>
              </a:lnSpc>
            </a:pPr>
            <a:r>
              <a:rPr lang="zh-CN" altLang="en-US"/>
              <a:t>1.</a:t>
            </a:r>
            <a:r>
              <a:rPr lang="zh-CN" altLang="en-US" b="1"/>
              <a:t>索引</a:t>
            </a:r>
            <a:r>
              <a:rPr lang="zh-CN" altLang="en-US"/>
              <a:t>（Indexing）：将文档分割成小块，编码为向量，并存储在向量数据库中，以便进行高效的相似性搜索。</a:t>
            </a:r>
            <a:endParaRPr lang="zh-CN" altLang="en-US"/>
          </a:p>
          <a:p>
            <a:pPr algn="just">
              <a:lnSpc>
                <a:spcPct val="100000"/>
              </a:lnSpc>
            </a:pPr>
            <a:r>
              <a:rPr lang="zh-CN" altLang="en-US"/>
              <a:t>2.</a:t>
            </a:r>
            <a:r>
              <a:rPr lang="zh-CN" altLang="en-US" b="1"/>
              <a:t>检索</a:t>
            </a:r>
            <a:r>
              <a:rPr lang="zh-CN" altLang="en-US"/>
              <a:t>（Retrieval）：接收到用户查询后，使用与索引阶段相同的编码模型将查询转换为向量表示，然后计算查询向量与索引库中块的向量之间的相似度得分，优先检索与查询最相关的前K个块。</a:t>
            </a:r>
            <a:endParaRPr lang="zh-CN" altLang="en-US"/>
          </a:p>
          <a:p>
            <a:pPr algn="just">
              <a:lnSpc>
                <a:spcPct val="100000"/>
              </a:lnSpc>
            </a:pPr>
            <a:r>
              <a:rPr lang="zh-CN" altLang="en-US"/>
              <a:t>3.</a:t>
            </a:r>
            <a:r>
              <a:rPr lang="zh-CN" altLang="en-US" b="1"/>
              <a:t>生成</a:t>
            </a:r>
            <a:r>
              <a:rPr lang="zh-CN" altLang="en-US"/>
              <a:t>（Generation）：将查询和选定的文档综合成一个连贯的提示（prompt），大型语言模型根据这个提示生成回答。在多轮对话中，可以有效地整合现有的对话历史。</a:t>
            </a:r>
            <a:endParaRPr lang="zh-CN" altLang="en-US"/>
          </a:p>
          <a:p>
            <a:pPr algn="just">
              <a:lnSpc>
                <a:spcPct val="100000"/>
              </a:lnSpc>
            </a:pPr>
            <a:r>
              <a:rPr lang="zh-CN" altLang="en-US"/>
              <a:t>        RAG技术的发展经历了几个阶段，包括基础RAG（Naive RAG）、高级RAG（Advanced RAG）和模块化RAG（Modular RAG），每个阶段都代表了对前一阶段的改进和优化。RAG技术面临的挑战包括提高检索的精度和召回率、改善生成阶段的准确性和减少幻觉、以及提高不同任务中检索信息的整合效果。</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查询语句分类与微调</a:t>
            </a:r>
            <a:endParaRPr lang="zh-CN" altLang="en-US" dirty="0"/>
          </a:p>
        </p:txBody>
      </p:sp>
      <p:sp>
        <p:nvSpPr>
          <p:cNvPr id="6" name="内容占位符 5"/>
          <p:cNvSpPr>
            <a:spLocks noGrp="1"/>
          </p:cNvSpPr>
          <p:nvPr>
            <p:ph idx="1"/>
          </p:nvPr>
        </p:nvSpPr>
        <p:spPr>
          <a:xfrm>
            <a:off x="838247" y="1942475"/>
            <a:ext cx="10515600" cy="4057423"/>
          </a:xfrm>
        </p:spPr>
        <p:txBody>
          <a:bodyPr>
            <a:normAutofit fontScale="60000"/>
          </a:bodyPr>
          <a:lstStyle/>
          <a:p>
            <a:r>
              <a:rPr lang="en-US" altLang="zh-CN" dirty="0"/>
              <a:t>2.step-back提示</a:t>
            </a:r>
            <a:endParaRPr lang="en-US" altLang="zh-CN" dirty="0"/>
          </a:p>
          <a:p>
            <a:r>
              <a:rPr lang="en-US" altLang="zh-CN" dirty="0"/>
              <a:t>        以抽象为基础进行推理，以减少在中间推理步骤中犯错的机会。类似地，“</a:t>
            </a:r>
            <a:r>
              <a:rPr lang="zh-CN" altLang="en-US" dirty="0"/>
              <a:t>荀子在公元前</a:t>
            </a:r>
            <a:r>
              <a:rPr lang="en-US" altLang="zh-CN" dirty="0"/>
              <a:t>285</a:t>
            </a:r>
            <a:r>
              <a:rPr lang="zh-CN" altLang="en-US" dirty="0"/>
              <a:t>年在哪个国家游历？</a:t>
            </a:r>
            <a:r>
              <a:rPr lang="en-US" altLang="zh-CN" dirty="0"/>
              <a:t>”的问题很难直接解决，因为具体的时间范围有限。在这两种情况下，提出退步问题有助于模型有效地解决问题。</a:t>
            </a:r>
            <a:endParaRPr lang="en-US" altLang="zh-CN" dirty="0"/>
          </a:p>
          <a:p>
            <a:r>
              <a:rPr lang="en-US" altLang="zh-CN" dirty="0"/>
              <a:t>        退步问题定义为在更高抽象层次上从原始问题派生出来的问题。例如，不是直接问“</a:t>
            </a:r>
            <a:r>
              <a:rPr lang="zh-CN" altLang="en-US" dirty="0"/>
              <a:t>荀子在公元前</a:t>
            </a:r>
            <a:r>
              <a:rPr lang="en-US" altLang="zh-CN" dirty="0"/>
              <a:t>285</a:t>
            </a:r>
            <a:r>
              <a:rPr lang="zh-CN" altLang="en-US" dirty="0"/>
              <a:t>年在哪个国家游历</a:t>
            </a:r>
            <a:r>
              <a:rPr lang="en-US" altLang="zh-CN" dirty="0"/>
              <a:t>”，而是问“</a:t>
            </a:r>
            <a:r>
              <a:rPr lang="zh-CN" altLang="en-US" dirty="0"/>
              <a:t>游学</a:t>
            </a:r>
            <a:r>
              <a:rPr lang="en-US" altLang="zh-CN" dirty="0"/>
              <a:t>史”，这是一个高层次的概念，包含了原来的问题。在本案例中回答“</a:t>
            </a:r>
            <a:r>
              <a:rPr lang="zh-CN" altLang="en-US" dirty="0"/>
              <a:t>荀子的游学史</a:t>
            </a:r>
            <a:r>
              <a:rPr lang="en-US" altLang="zh-CN" dirty="0"/>
              <a:t>”的退步问题，将为推理“荀子在公元前285年在哪个国家游历”提供所有必要的信息。前提是，退后一步的问题通常要容易得多。将推理建立在这样的抽象之上，有助于避免中间步骤中的推理错误。简而言之，退步提示由两个简单的步骤组成:</a:t>
            </a:r>
            <a:endParaRPr lang="en-US" altLang="zh-CN" dirty="0"/>
          </a:p>
          <a:p>
            <a:r>
              <a:rPr lang="en-US" altLang="zh-CN" dirty="0"/>
              <a:t>•抽象:我们不是直接解决问题，而是首先提示LLM询问有关高级概念或原则的一般退步问题，并检索有关高级概念或原则的相关事实。为了检索最相关的事实，每个任务的退步问题都是唯一的。</a:t>
            </a:r>
            <a:endParaRPr lang="en-US" altLang="zh-CN" dirty="0"/>
          </a:p>
          <a:p>
            <a:r>
              <a:rPr lang="en-US" altLang="zh-CN" dirty="0"/>
              <a:t>•推理:基于有关高级概念或原则的事实，LLM可以对原始问题的解决方案进行推理。我们称之为基于抽象的推理。</a:t>
            </a: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查询语句分类与微调</a:t>
            </a:r>
            <a:endParaRPr lang="zh-CN" altLang="en-US" dirty="0"/>
          </a:p>
        </p:txBody>
      </p:sp>
      <p:sp>
        <p:nvSpPr>
          <p:cNvPr id="6" name="内容占位符 5"/>
          <p:cNvSpPr>
            <a:spLocks noGrp="1"/>
          </p:cNvSpPr>
          <p:nvPr>
            <p:ph idx="1"/>
          </p:nvPr>
        </p:nvSpPr>
        <p:spPr>
          <a:xfrm>
            <a:off x="838247" y="1942475"/>
            <a:ext cx="10515600" cy="4057423"/>
          </a:xfrm>
        </p:spPr>
        <p:txBody>
          <a:bodyPr>
            <a:normAutofit fontScale="60000"/>
          </a:bodyPr>
          <a:lstStyle/>
          <a:p>
            <a:r>
              <a:rPr lang="en-US" altLang="zh-CN" dirty="0"/>
              <a:t>2.step-back提示</a:t>
            </a:r>
            <a:endParaRPr lang="en-US" altLang="zh-CN" dirty="0"/>
          </a:p>
          <a:p>
            <a:r>
              <a:rPr lang="en-US" altLang="zh-CN" dirty="0"/>
              <a:t>        以抽象为基础进行推理，以减少在中间推理步骤中犯错的机会。类似地，“</a:t>
            </a:r>
            <a:r>
              <a:rPr lang="zh-CN" altLang="en-US" dirty="0"/>
              <a:t>荀子在公元前</a:t>
            </a:r>
            <a:r>
              <a:rPr lang="en-US" altLang="zh-CN" dirty="0"/>
              <a:t>285</a:t>
            </a:r>
            <a:r>
              <a:rPr lang="zh-CN" altLang="en-US" dirty="0"/>
              <a:t>年在哪个国家游历？</a:t>
            </a:r>
            <a:r>
              <a:rPr lang="en-US" altLang="zh-CN" dirty="0"/>
              <a:t>”的问题很难直接解决，因为具体的时间范围有限。在这两种情况下，提出退步问题有助于模型有效地解决问题。</a:t>
            </a:r>
            <a:endParaRPr lang="en-US" altLang="zh-CN" dirty="0"/>
          </a:p>
          <a:p>
            <a:r>
              <a:rPr lang="en-US" altLang="zh-CN" dirty="0"/>
              <a:t>        退步问题定义为在更高抽象层次上从原始问题派生出来的问题。例如，不是直接问“</a:t>
            </a:r>
            <a:r>
              <a:rPr lang="zh-CN" altLang="en-US" dirty="0"/>
              <a:t>荀子在公元前</a:t>
            </a:r>
            <a:r>
              <a:rPr lang="en-US" altLang="zh-CN" dirty="0"/>
              <a:t>285</a:t>
            </a:r>
            <a:r>
              <a:rPr lang="zh-CN" altLang="en-US" dirty="0"/>
              <a:t>年在哪个国家游历</a:t>
            </a:r>
            <a:r>
              <a:rPr lang="en-US" altLang="zh-CN" dirty="0"/>
              <a:t>”，而是问“</a:t>
            </a:r>
            <a:r>
              <a:rPr lang="zh-CN" altLang="en-US" dirty="0"/>
              <a:t>游学</a:t>
            </a:r>
            <a:r>
              <a:rPr lang="en-US" altLang="zh-CN" dirty="0"/>
              <a:t>史”，这是一个高层次的概念，包含了原来的问题。在本案例中回答“</a:t>
            </a:r>
            <a:r>
              <a:rPr lang="zh-CN" altLang="en-US" dirty="0"/>
              <a:t>荀子的游学史</a:t>
            </a:r>
            <a:r>
              <a:rPr lang="en-US" altLang="zh-CN" dirty="0"/>
              <a:t>”的退步问题，将为推理“荀子在公元前285年在哪个国家游历”提供所有必要的信息。前提是，退后一步的问题通常要容易得多。将推理建立在这样的抽象之上，有助于避免中间步骤中的推理错误。简而言之，退步提示由两个简单的步骤组成:</a:t>
            </a:r>
            <a:endParaRPr lang="en-US" altLang="zh-CN" dirty="0"/>
          </a:p>
          <a:p>
            <a:r>
              <a:rPr lang="en-US" altLang="zh-CN" dirty="0"/>
              <a:t>•抽象:我们不是直接解决问题，而是首先提示LLM询问有关高级概念或原则的一般退步问题，并检索有关高级概念或原则的相关事实。为了检索最相关的事实，每个任务的退步问题都是唯一的。</a:t>
            </a:r>
            <a:endParaRPr lang="en-US" altLang="zh-CN" dirty="0"/>
          </a:p>
          <a:p>
            <a:r>
              <a:rPr lang="en-US" altLang="zh-CN" dirty="0"/>
              <a:t>•推理:基于有关高级概念或原则的事实，LLM可以对原始问题的解决方案进行推理。我们称之为基于抽象的推理。</a:t>
            </a:r>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查询语句分类与微调</a:t>
            </a:r>
            <a:endParaRPr lang="zh-CN" altLang="en-US" dirty="0"/>
          </a:p>
        </p:txBody>
      </p:sp>
      <p:sp>
        <p:nvSpPr>
          <p:cNvPr id="6" name="内容占位符 5"/>
          <p:cNvSpPr>
            <a:spLocks noGrp="1"/>
          </p:cNvSpPr>
          <p:nvPr>
            <p:ph idx="1"/>
          </p:nvPr>
        </p:nvSpPr>
        <p:spPr>
          <a:xfrm>
            <a:off x="64689" y="1012962"/>
            <a:ext cx="6008299" cy="979980"/>
          </a:xfrm>
        </p:spPr>
        <p:txBody>
          <a:bodyPr>
            <a:normAutofit fontScale="60000"/>
          </a:bodyPr>
          <a:lstStyle/>
          <a:p>
            <a:r>
              <a:rPr lang="en-US" altLang="zh-CN" dirty="0"/>
              <a:t>2.step-back提示</a:t>
            </a:r>
            <a:endParaRPr lang="en-US" altLang="zh-CN" dirty="0"/>
          </a:p>
          <a:p>
            <a:r>
              <a:rPr lang="zh-CN" altLang="en-US" dirty="0"/>
              <a:t>在原始查询的基础上，构建step_back_question_chain和step_back_chain以获得正确的结果</a:t>
            </a:r>
            <a:endParaRPr lang="en-US" altLang="zh-CN" dirty="0"/>
          </a:p>
          <a:p>
            <a:endParaRPr lang="en-US" altLang="zh-CN" dirty="0"/>
          </a:p>
        </p:txBody>
      </p:sp>
      <p:pic>
        <p:nvPicPr>
          <p:cNvPr id="4" name="图片 3" descr="upload_post_object_v2_3418021253"/>
          <p:cNvPicPr>
            <a:picLocks noChangeAspect="1"/>
          </p:cNvPicPr>
          <p:nvPr/>
        </p:nvPicPr>
        <p:blipFill>
          <a:blip r:embed="rId1"/>
          <a:stretch>
            <a:fillRect/>
          </a:stretch>
        </p:blipFill>
        <p:spPr>
          <a:xfrm>
            <a:off x="366196" y="1906744"/>
            <a:ext cx="4827523" cy="4951306"/>
          </a:xfrm>
          <a:prstGeom prst="rect">
            <a:avLst/>
          </a:prstGeom>
        </p:spPr>
      </p:pic>
      <p:pic>
        <p:nvPicPr>
          <p:cNvPr id="7" name="图片 6" descr="upload_post_object_v2_3402075232"/>
          <p:cNvPicPr>
            <a:picLocks noChangeAspect="1"/>
          </p:cNvPicPr>
          <p:nvPr/>
        </p:nvPicPr>
        <p:blipFill>
          <a:blip r:embed="rId2"/>
          <a:stretch>
            <a:fillRect/>
          </a:stretch>
        </p:blipFill>
        <p:spPr>
          <a:xfrm>
            <a:off x="5507744" y="937552"/>
            <a:ext cx="5832756" cy="3317585"/>
          </a:xfrm>
          <a:prstGeom prst="rect">
            <a:avLst/>
          </a:prstGeom>
        </p:spPr>
      </p:pic>
      <p:pic>
        <p:nvPicPr>
          <p:cNvPr id="8" name="图片 7" descr="upload_post_object_v2_2247782600"/>
          <p:cNvPicPr>
            <a:picLocks noChangeAspect="1"/>
          </p:cNvPicPr>
          <p:nvPr/>
        </p:nvPicPr>
        <p:blipFill>
          <a:blip r:embed="rId3"/>
          <a:stretch>
            <a:fillRect/>
          </a:stretch>
        </p:blipFill>
        <p:spPr>
          <a:xfrm>
            <a:off x="5507744" y="4255162"/>
            <a:ext cx="5832696" cy="26237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查询语句分类与微调</a:t>
            </a:r>
            <a:endParaRPr lang="zh-CN" altLang="en-US" dirty="0"/>
          </a:p>
        </p:txBody>
      </p:sp>
      <p:sp>
        <p:nvSpPr>
          <p:cNvPr id="3" name="内容占位符 3"/>
          <p:cNvSpPr>
            <a:spLocks noGrp="1"/>
          </p:cNvSpPr>
          <p:nvPr>
            <p:ph idx="1"/>
          </p:nvPr>
        </p:nvSpPr>
        <p:spPr>
          <a:xfrm>
            <a:off x="1080238" y="1729995"/>
            <a:ext cx="10652591" cy="4632200"/>
          </a:xfrm>
        </p:spPr>
        <p:txBody>
          <a:bodyPr>
            <a:normAutofit fontScale="90000"/>
          </a:bodyPr>
          <a:lstStyle/>
          <a:p>
            <a:pPr>
              <a:lnSpc>
                <a:spcPct val="110000"/>
              </a:lnSpc>
            </a:pPr>
            <a:r>
              <a:rPr lang="en-US" altLang="zh-CN" sz="2500" dirty="0"/>
              <a:t>3.</a:t>
            </a:r>
            <a:r>
              <a:rPr lang="zh-CN" altLang="en-US" sz="2500" dirty="0"/>
              <a:t>查询构造：</a:t>
            </a:r>
            <a:endParaRPr lang="zh-CN" altLang="en-US" sz="2500" dirty="0"/>
          </a:p>
          <a:p>
            <a:pPr>
              <a:lnSpc>
                <a:spcPct val="110000"/>
              </a:lnSpc>
            </a:pPr>
            <a:r>
              <a:rPr lang="zh-CN" altLang="en-US" sz="2500" dirty="0"/>
              <a:t>        使用典型的检索增强生成（RAG）时，用户查询将转换为向量表示形式。然后将此向量与源文档的向量表示形式进行比较，以找到最相似的向量表示形式。这对于非结构化数据非常有效，但是结构化数据呢？</a:t>
            </a:r>
            <a:endParaRPr lang="zh-CN" altLang="en-US" sz="2500" dirty="0"/>
          </a:p>
          <a:p>
            <a:pPr>
              <a:lnSpc>
                <a:spcPct val="110000"/>
              </a:lnSpc>
            </a:pPr>
            <a:r>
              <a:rPr lang="zh-CN" altLang="en-US" sz="2500" dirty="0"/>
              <a:t>         世界上的大多数数据都有一定的结构。其中大部分数据存在于关系数据库（例如 SQL）或图数据库中。甚至非结构化数据也经常与结构化元数据相关联（例如，作者、流派、发布的数据等）。</a:t>
            </a:r>
            <a:endParaRPr lang="zh-CN" altLang="en-US" sz="2500" dirty="0"/>
          </a:p>
          <a:p>
            <a:pPr>
              <a:lnSpc>
                <a:spcPct val="110000"/>
              </a:lnSpc>
            </a:pPr>
            <a:r>
              <a:rPr lang="zh-CN" altLang="en-US" sz="2500" dirty="0"/>
              <a:t>        许多用户查询的最佳答案不仅仅是在嵌入空间中查找类似的文档或数据，而是利用数据中固有的结构并在用户查询中表达，例如文本到元数据过滤器、文本转SQL、文本转SQL+语义等。</a:t>
            </a:r>
            <a:endParaRPr lang="zh-CN" altLang="en-US" sz="2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用户意图分析</a:t>
            </a:r>
            <a:endParaRPr lang="zh-CN" altLang="en-US" dirty="0"/>
          </a:p>
        </p:txBody>
      </p:sp>
      <p:sp>
        <p:nvSpPr>
          <p:cNvPr id="3" name="内容占位符 3"/>
          <p:cNvSpPr>
            <a:spLocks noGrp="1"/>
          </p:cNvSpPr>
          <p:nvPr>
            <p:ph idx="1"/>
          </p:nvPr>
        </p:nvSpPr>
        <p:spPr>
          <a:xfrm>
            <a:off x="838247" y="1954279"/>
            <a:ext cx="10657253" cy="4281707"/>
          </a:xfrm>
        </p:spPr>
        <p:txBody>
          <a:bodyPr>
            <a:normAutofit lnSpcReduction="10000"/>
          </a:bodyPr>
          <a:lstStyle/>
          <a:p>
            <a:pPr>
              <a:lnSpc>
                <a:spcPct val="110000"/>
              </a:lnSpc>
            </a:pPr>
            <a:r>
              <a:rPr lang="zh-CN" altLang="en-US" dirty="0"/>
              <a:t>        对用户查询进行解析，根据解析的结果确定模型的执行的动作和查询的数据，类比早期知识增强的问答系统，有意图识别这一步骤。</a:t>
            </a:r>
            <a:endParaRPr lang="zh-CN" altLang="en-US" dirty="0"/>
          </a:p>
          <a:p>
            <a:pPr>
              <a:lnSpc>
                <a:spcPct val="110000"/>
              </a:lnSpc>
            </a:pPr>
            <a:endParaRPr lang="zh-CN" altLang="en-US" dirty="0"/>
          </a:p>
          <a:p>
            <a:pPr>
              <a:lnSpc>
                <a:spcPct val="110000"/>
              </a:lnSpc>
            </a:pPr>
            <a:r>
              <a:rPr lang="zh-CN" altLang="en-US" dirty="0"/>
              <a:t>例如，查找“体现荀子天行有常的作品集有哪些”，可分解为如下的意图：</a:t>
            </a:r>
            <a:endParaRPr lang="zh-CN" altLang="en-US" dirty="0"/>
          </a:p>
          <a:p>
            <a:pPr>
              <a:lnSpc>
                <a:spcPct val="110000"/>
              </a:lnSpc>
            </a:pPr>
            <a:r>
              <a:rPr lang="zh-CN" altLang="en-US" sz="1800" dirty="0"/>
              <a:t>{作者：荀子，</a:t>
            </a:r>
            <a:endParaRPr lang="zh-CN" altLang="en-US" sz="1800" dirty="0"/>
          </a:p>
          <a:p>
            <a:pPr>
              <a:lnSpc>
                <a:spcPct val="110000"/>
              </a:lnSpc>
            </a:pPr>
            <a:r>
              <a:rPr lang="zh-CN" altLang="en-US" sz="1800" dirty="0"/>
              <a:t>作品主题：天行有常，</a:t>
            </a:r>
            <a:endParaRPr lang="zh-CN" altLang="en-US" sz="1800" dirty="0"/>
          </a:p>
          <a:p>
            <a:pPr>
              <a:lnSpc>
                <a:spcPct val="110000"/>
              </a:lnSpc>
            </a:pPr>
            <a:r>
              <a:rPr lang="zh-CN" altLang="en-US" sz="1800" dirty="0"/>
              <a:t>其他要求：无}</a:t>
            </a:r>
            <a:endParaRPr lang="zh-CN" altLang="en-US"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RAG</a:t>
            </a:r>
            <a:r>
              <a:rPr lang="zh-CN" altLang="en-US" dirty="0"/>
              <a:t>融合</a:t>
            </a:r>
            <a:endParaRPr lang="zh-CN" altLang="en-US" dirty="0"/>
          </a:p>
        </p:txBody>
      </p:sp>
      <p:sp>
        <p:nvSpPr>
          <p:cNvPr id="4" name="内容占位符 3"/>
          <p:cNvSpPr>
            <a:spLocks noGrp="1"/>
          </p:cNvSpPr>
          <p:nvPr>
            <p:ph idx="1"/>
          </p:nvPr>
        </p:nvSpPr>
        <p:spPr>
          <a:xfrm>
            <a:off x="743812" y="5507415"/>
            <a:ext cx="10019814" cy="941051"/>
          </a:xfrm>
        </p:spPr>
        <p:txBody>
          <a:bodyPr>
            <a:normAutofit fontScale="90000"/>
          </a:bodyPr>
          <a:lstStyle/>
          <a:p>
            <a:r>
              <a:rPr lang="zh-CN" altLang="en-US" dirty="0"/>
              <a:t>优点：生成结果更加全面可信。</a:t>
            </a:r>
            <a:endParaRPr lang="zh-CN" altLang="en-US" dirty="0"/>
          </a:p>
          <a:p>
            <a:r>
              <a:rPr lang="zh-CN" altLang="en-US" dirty="0"/>
              <a:t>缺点：整个推理过程过长，产生较多的冗余信息。</a:t>
            </a:r>
            <a:endParaRPr lang="zh-CN" altLang="en-US" dirty="0"/>
          </a:p>
        </p:txBody>
      </p:sp>
      <p:sp>
        <p:nvSpPr>
          <p:cNvPr id="8" name="内容占位符 3"/>
          <p:cNvSpPr>
            <a:spLocks noGrp="1"/>
          </p:cNvSpPr>
          <p:nvPr/>
        </p:nvSpPr>
        <p:spPr>
          <a:xfrm>
            <a:off x="597830" y="1319191"/>
            <a:ext cx="9512223" cy="1371984"/>
          </a:xfrm>
          <a:prstGeom prst="rect">
            <a:avLst/>
          </a:prstGeom>
        </p:spPr>
        <p:txBody>
          <a:bodyPr vert="horz" lIns="91440" tIns="45720" rIns="91440" bIns="45720" rtlCol="0">
            <a:normAutofit fontScale="80000"/>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Times New Roman" panose="02020603050405020304" pitchFamily="18" charset="0"/>
                <a:ea typeface="宋体"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baseline="0">
                <a:solidFill>
                  <a:schemeClr val="tx1"/>
                </a:solidFill>
                <a:latin typeface="Times New Roman" panose="02020603050405020304" pitchFamily="18" charset="0"/>
                <a:ea typeface="宋体" panose="02010600030101010101" pitchFamily="2"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Times New Roman" panose="02020603050405020304" pitchFamily="18" charset="0"/>
                <a:ea typeface="宋体" panose="02010600030101010101" pitchFamily="2"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ea typeface="宋体" panose="02010600030101010101" pitchFamily="2" charset="-122"/>
              </a:rPr>
              <a:t>为什么使用RAG-Fusion?</a:t>
            </a:r>
            <a:endParaRPr lang="zh-CN" altLang="en-US" dirty="0">
              <a:solidFill>
                <a:schemeClr val="tx1"/>
              </a:solidFill>
              <a:ea typeface="宋体" panose="02010600030101010101" pitchFamily="2" charset="-122"/>
            </a:endParaRPr>
          </a:p>
          <a:p>
            <a:r>
              <a:rPr lang="zh-CN" altLang="en-US" dirty="0">
                <a:solidFill>
                  <a:schemeClr val="tx1"/>
                </a:solidFill>
                <a:ea typeface="宋体" panose="02010600030101010101" pitchFamily="2" charset="-122"/>
              </a:rPr>
              <a:t>·通过生成多个用户查询和重新排序结果来解决RAG固有的约束。</a:t>
            </a:r>
            <a:endParaRPr lang="zh-CN" altLang="en-US" dirty="0">
              <a:solidFill>
                <a:schemeClr val="tx1"/>
              </a:solidFill>
              <a:ea typeface="宋体" panose="02010600030101010101" pitchFamily="2" charset="-122"/>
            </a:endParaRPr>
          </a:p>
          <a:p>
            <a:r>
              <a:rPr lang="zh-CN" altLang="en-US" dirty="0">
                <a:solidFill>
                  <a:schemeClr val="tx1"/>
                </a:solidFill>
                <a:ea typeface="宋体" panose="02010600030101010101" pitchFamily="2" charset="-122"/>
              </a:rPr>
              <a:t>·利用倒数排序融合（RRF）和自定义向量评分加权，生成全面准确的结果。</a:t>
            </a:r>
            <a:endParaRPr lang="zh-CN" altLang="en-US" dirty="0">
              <a:solidFill>
                <a:schemeClr val="tx1"/>
              </a:solidFill>
              <a:ea typeface="宋体" panose="02010600030101010101" pitchFamily="2" charset="-122"/>
            </a:endParaRPr>
          </a:p>
        </p:txBody>
      </p:sp>
      <p:pic>
        <p:nvPicPr>
          <p:cNvPr id="10" name="图片 9" descr="upload_post_object_v2_2096971599"/>
          <p:cNvPicPr>
            <a:picLocks noChangeAspect="1"/>
          </p:cNvPicPr>
          <p:nvPr/>
        </p:nvPicPr>
        <p:blipFill>
          <a:blip r:embed="rId1"/>
          <a:stretch>
            <a:fillRect/>
          </a:stretch>
        </p:blipFill>
        <p:spPr>
          <a:xfrm>
            <a:off x="3192109" y="2525961"/>
            <a:ext cx="5798534" cy="29813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a:t>
            </a:r>
            <a:endParaRPr lang="zh-CN" altLang="en-US" dirty="0"/>
          </a:p>
        </p:txBody>
      </p:sp>
      <p:sp>
        <p:nvSpPr>
          <p:cNvPr id="8" name="内容占位符 3"/>
          <p:cNvSpPr>
            <a:spLocks noGrp="1"/>
          </p:cNvSpPr>
          <p:nvPr/>
        </p:nvSpPr>
        <p:spPr>
          <a:xfrm>
            <a:off x="597830" y="1319191"/>
            <a:ext cx="11294693" cy="5302861"/>
          </a:xfrm>
          <a:prstGeom prst="rect">
            <a:avLst/>
          </a:prstGeom>
        </p:spPr>
        <p:txBody>
          <a:bodyPr vert="horz" lIns="91440" tIns="45720" rIns="91440" bIns="45720" rtlCol="0">
            <a:normAutofit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Times New Roman" panose="02020603050405020304" pitchFamily="18" charset="0"/>
                <a:ea typeface="宋体"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baseline="0">
                <a:solidFill>
                  <a:schemeClr val="tx1"/>
                </a:solidFill>
                <a:latin typeface="Times New Roman" panose="02020603050405020304" pitchFamily="18" charset="0"/>
                <a:ea typeface="宋体" panose="02010600030101010101" pitchFamily="2"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Times New Roman" panose="02020603050405020304" pitchFamily="18" charset="0"/>
                <a:ea typeface="宋体" panose="02010600030101010101" pitchFamily="2"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olidFill>
                  <a:schemeClr val="tx1"/>
                </a:solidFill>
                <a:ea typeface="宋体" panose="02010600030101010101" pitchFamily="2" charset="-122"/>
              </a:rPr>
              <a:t>查询多源、异构的数据，并对不同的查询结果进行整合和优化</a:t>
            </a:r>
            <a:endParaRPr lang="zh-CN" altLang="en-US" dirty="0">
              <a:solidFill>
                <a:schemeClr val="tx1"/>
              </a:solidFill>
              <a:ea typeface="宋体" panose="02010600030101010101" pitchFamily="2" charset="-122"/>
            </a:endParaRPr>
          </a:p>
          <a:p>
            <a:pPr>
              <a:lnSpc>
                <a:spcPct val="110000"/>
              </a:lnSpc>
            </a:pPr>
            <a:r>
              <a:rPr lang="zh-CN" altLang="en-US" dirty="0">
                <a:solidFill>
                  <a:schemeClr val="tx1"/>
                </a:solidFill>
                <a:ea typeface="宋体" panose="02010600030101010101" pitchFamily="2" charset="-122"/>
              </a:rPr>
              <a:t>可查询的资源包括：</a:t>
            </a:r>
            <a:endParaRPr lang="zh-CN" altLang="en-US" dirty="0">
              <a:solidFill>
                <a:schemeClr val="tx1"/>
              </a:solidFill>
              <a:ea typeface="宋体" panose="02010600030101010101" pitchFamily="2" charset="-122"/>
            </a:endParaRPr>
          </a:p>
          <a:p>
            <a:pPr>
              <a:lnSpc>
                <a:spcPct val="110000"/>
              </a:lnSpc>
            </a:pPr>
            <a:r>
              <a:rPr lang="zh-CN" altLang="en-US" dirty="0">
                <a:solidFill>
                  <a:schemeClr val="tx1"/>
                </a:solidFill>
                <a:ea typeface="宋体" panose="02010600030101010101" pitchFamily="2" charset="-122"/>
              </a:rPr>
              <a:t>1.搜索引擎，使用搜索引擎和自动读取的API获取内容(各种开源agent，webGLM，webGPT, webCPM等， webCPM提供一个摘要能力对数据进行压缩)</a:t>
            </a:r>
            <a:endParaRPr lang="zh-CN" altLang="en-US" dirty="0">
              <a:solidFill>
                <a:schemeClr val="tx1"/>
              </a:solidFill>
              <a:ea typeface="宋体" panose="02010600030101010101" pitchFamily="2" charset="-122"/>
            </a:endParaRPr>
          </a:p>
          <a:p>
            <a:pPr>
              <a:lnSpc>
                <a:spcPct val="110000"/>
              </a:lnSpc>
            </a:pPr>
            <a:r>
              <a:rPr lang="zh-CN" altLang="en-US" dirty="0">
                <a:solidFill>
                  <a:schemeClr val="tx1"/>
                </a:solidFill>
                <a:ea typeface="宋体" panose="02010600030101010101" pitchFamily="2" charset="-122"/>
              </a:rPr>
              <a:t>2.向量数据库</a:t>
            </a:r>
            <a:endParaRPr lang="zh-CN" altLang="en-US" dirty="0">
              <a:solidFill>
                <a:schemeClr val="tx1"/>
              </a:solidFill>
              <a:ea typeface="宋体" panose="02010600030101010101" pitchFamily="2" charset="-122"/>
            </a:endParaRPr>
          </a:p>
          <a:p>
            <a:pPr>
              <a:lnSpc>
                <a:spcPct val="110000"/>
              </a:lnSpc>
            </a:pPr>
            <a:r>
              <a:rPr lang="zh-CN" altLang="en-US" dirty="0">
                <a:solidFill>
                  <a:schemeClr val="tx1"/>
                </a:solidFill>
                <a:ea typeface="宋体" panose="02010600030101010101" pitchFamily="2" charset="-122"/>
              </a:rPr>
              <a:t>3.关系型数据库（根据检索文本生成检索式查询数据库）</a:t>
            </a:r>
            <a:endParaRPr lang="zh-CN" altLang="en-US" dirty="0">
              <a:solidFill>
                <a:schemeClr val="tx1"/>
              </a:solidFill>
              <a:ea typeface="宋体" panose="02010600030101010101" pitchFamily="2" charset="-122"/>
            </a:endParaRPr>
          </a:p>
          <a:p>
            <a:pPr>
              <a:lnSpc>
                <a:spcPct val="110000"/>
              </a:lnSpc>
            </a:pPr>
            <a:r>
              <a:rPr lang="zh-CN" altLang="en-US" dirty="0">
                <a:solidFill>
                  <a:schemeClr val="tx1"/>
                </a:solidFill>
                <a:ea typeface="宋体" panose="02010600030101010101" pitchFamily="2" charset="-122"/>
              </a:rPr>
              <a:t>4.图数据库（查询知识图谱中的关系以增强大语言模型，涉及知识表示等技术）</a:t>
            </a:r>
            <a:endParaRPr lang="zh-CN" altLang="en-US" dirty="0">
              <a:solidFill>
                <a:schemeClr val="tx1"/>
              </a:solidFill>
              <a:ea typeface="宋体" panose="02010600030101010101" pitchFamily="2" charset="-122"/>
            </a:endParaRPr>
          </a:p>
          <a:p>
            <a:pPr>
              <a:lnSpc>
                <a:spcPct val="110000"/>
              </a:lnSpc>
            </a:pPr>
            <a:r>
              <a:rPr lang="zh-CN" altLang="en-US" dirty="0">
                <a:solidFill>
                  <a:schemeClr val="tx1"/>
                </a:solidFill>
                <a:ea typeface="宋体" panose="02010600030101010101" pitchFamily="2" charset="-122"/>
              </a:rPr>
              <a:t>查询资源的形式包括结构化或非结构化文本，图片，视频等等（多模态RAG）融合、筛选以上的步骤选择出较为合适的结果，优中选优。</a:t>
            </a:r>
            <a:endParaRPr lang="zh-CN" altLang="en-US" dirty="0">
              <a:solidFill>
                <a:schemeClr val="tx1"/>
              </a:solidFill>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03</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29" y="2505672"/>
            <a:ext cx="6527188" cy="769441"/>
          </a:xfrm>
          <a:prstGeom prst="rect">
            <a:avLst/>
          </a:prstGeom>
        </p:spPr>
        <p:txBody>
          <a:bodyPr wrap="square">
            <a:spAutoFit/>
          </a:bodyPr>
          <a:lstStyle/>
          <a:p>
            <a:r>
              <a:rPr lang="en-US" altLang="zh-CN" sz="4400" dirty="0">
                <a:ln w="6350">
                  <a:noFill/>
                </a:ln>
                <a:solidFill>
                  <a:schemeClr val="accent6">
                    <a:lumMod val="50000"/>
                  </a:schemeClr>
                </a:solidFill>
                <a:latin typeface="Impact" panose="020B0806030902050204" pitchFamily="34" charset="0"/>
                <a:ea typeface="微软雅黑" panose="020B0503020204020204" pitchFamily="34" charset="-122"/>
              </a:rPr>
              <a:t>R A G</a:t>
            </a: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 应用与前瞻</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古籍检索数据增强</a:t>
            </a:r>
            <a:endParaRPr lang="zh-CN" altLang="en-US" dirty="0"/>
          </a:p>
        </p:txBody>
      </p:sp>
      <p:sp>
        <p:nvSpPr>
          <p:cNvPr id="5" name="内容占位符 4"/>
          <p:cNvSpPr>
            <a:spLocks noGrp="1"/>
          </p:cNvSpPr>
          <p:nvPr>
            <p:ph idx="1"/>
          </p:nvPr>
        </p:nvSpPr>
        <p:spPr/>
        <p:txBody>
          <a:bodyPr>
            <a:normAutofit/>
          </a:bodyPr>
          <a:lstStyle/>
          <a:p>
            <a:pPr algn="just">
              <a:lnSpc>
                <a:spcPct val="150000"/>
              </a:lnSpc>
            </a:pPr>
            <a:r>
              <a:rPr lang="zh-CN" altLang="en-US" b="0" i="0" dirty="0">
                <a:solidFill>
                  <a:srgbClr val="1A1A1A"/>
                </a:solidFill>
                <a:effectLst/>
                <a:highlight>
                  <a:srgbClr val="F0F0F0"/>
                </a:highlight>
                <a:latin typeface="微软雅黑" panose="020B0503020204020204" pitchFamily="34" charset="-122"/>
                <a:ea typeface="微软雅黑" panose="020B0503020204020204" pitchFamily="34" charset="-122"/>
              </a:rPr>
              <a:t>       </a:t>
            </a:r>
            <a:r>
              <a:rPr lang="zh-CN" altLang="en-US" sz="2400" b="0" i="0" dirty="0">
                <a:solidFill>
                  <a:srgbClr val="1A1A1A"/>
                </a:solidFill>
                <a:effectLst/>
                <a:highlight>
                  <a:srgbClr val="F0F0F0"/>
                </a:highlight>
                <a:latin typeface="微软雅黑" panose="020B0503020204020204" pitchFamily="34" charset="-122"/>
                <a:ea typeface="微软雅黑" panose="020B0503020204020204" pitchFamily="34" charset="-122"/>
              </a:rPr>
              <a:t>为了让古籍大模型在回答问题时采用专业的参考来源，可以采用检索增强生成（</a:t>
            </a:r>
            <a:r>
              <a:rPr lang="en-US" altLang="zh-CN" sz="2400" b="0" i="0" dirty="0">
                <a:solidFill>
                  <a:srgbClr val="1A1A1A"/>
                </a:solidFill>
                <a:effectLst/>
                <a:highlight>
                  <a:srgbClr val="F0F0F0"/>
                </a:highlight>
                <a:latin typeface="微软雅黑" panose="020B0503020204020204" pitchFamily="34" charset="-122"/>
                <a:ea typeface="微软雅黑" panose="020B0503020204020204" pitchFamily="34" charset="-122"/>
              </a:rPr>
              <a:t>RAG</a:t>
            </a:r>
            <a:r>
              <a:rPr lang="zh-CN" altLang="en-US" sz="2400" b="0" i="0" dirty="0">
                <a:solidFill>
                  <a:srgbClr val="1A1A1A"/>
                </a:solidFill>
                <a:effectLst/>
                <a:highlight>
                  <a:srgbClr val="F0F0F0"/>
                </a:highlight>
                <a:latin typeface="微软雅黑" panose="020B0503020204020204" pitchFamily="34" charset="-122"/>
                <a:ea typeface="微软雅黑" panose="020B0503020204020204" pitchFamily="34" charset="-122"/>
              </a:rPr>
              <a:t>）技术，即通过检索不同资料来源，获得所需上下文，以此增强大模型生成答案的质量。</a:t>
            </a:r>
            <a:r>
              <a:rPr lang="zh-CN" altLang="en-US" sz="2400" dirty="0">
                <a:solidFill>
                  <a:srgbClr val="1A1A1A"/>
                </a:solidFill>
                <a:highlight>
                  <a:srgbClr val="F0F0F0"/>
                </a:highlight>
                <a:latin typeface="微软雅黑" panose="020B0503020204020204" pitchFamily="34" charset="-122"/>
                <a:ea typeface="微软雅黑" panose="020B0503020204020204" pitchFamily="34" charset="-122"/>
              </a:rPr>
              <a:t>还可以</a:t>
            </a:r>
            <a:r>
              <a:rPr lang="zh-CN" altLang="en-US" sz="2400" b="0" i="0" dirty="0">
                <a:solidFill>
                  <a:srgbClr val="1A1A1A"/>
                </a:solidFill>
                <a:effectLst/>
                <a:highlight>
                  <a:srgbClr val="F0F0F0"/>
                </a:highlight>
                <a:latin typeface="微软雅黑" panose="020B0503020204020204" pitchFamily="34" charset="-122"/>
                <a:ea typeface="微软雅黑" panose="020B0503020204020204" pitchFamily="34" charset="-122"/>
              </a:rPr>
              <a:t>根据用户意图如何判断该使用什么样的检索工具，如何优化提供上下文的内容。比如，从古籍数据库里检索古籍资料，为了让用户获得的上下文更加相关，在关键词检索之外，可以开发语义检索，让大模型在回答时能参考到文字不一样但含义相关的相关古籍段落。此外，还可以有意在答案后加上原文链接，方便用户去查证原文并做出自己的判断。</a:t>
            </a:r>
            <a:endParaRPr lang="zh-CN" altLang="en-US"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古籍检索增强系统构建与部署</a:t>
            </a:r>
            <a:endParaRPr lang="zh-CN" altLang="en-US" dirty="0"/>
          </a:p>
        </p:txBody>
      </p:sp>
      <p:sp>
        <p:nvSpPr>
          <p:cNvPr id="5" name="内容占位符 4"/>
          <p:cNvSpPr>
            <a:spLocks noGrp="1"/>
          </p:cNvSpPr>
          <p:nvPr>
            <p:ph idx="1"/>
          </p:nvPr>
        </p:nvSpPr>
        <p:spPr>
          <a:xfrm>
            <a:off x="379409" y="1143048"/>
            <a:ext cx="11674533" cy="5190875"/>
          </a:xfrm>
        </p:spPr>
        <p:txBody>
          <a:bodyPr>
            <a:normAutofit/>
          </a:bodyPr>
          <a:lstStyle/>
          <a:p>
            <a:pPr>
              <a:lnSpc>
                <a:spcPct val="150000"/>
              </a:lnSpc>
            </a:pPr>
            <a:r>
              <a:rPr lang="zh-CN" altLang="en-US" sz="2000" dirty="0"/>
              <a:t>接下来介绍如何以较低的成本基于现有的古籍文本数据和大模型开发一个基础的古籍检索增强系统并进行使用：</a:t>
            </a:r>
            <a:endParaRPr lang="zh-CN" altLang="en-US" sz="2000" dirty="0"/>
          </a:p>
          <a:p>
            <a:pPr>
              <a:lnSpc>
                <a:spcPct val="150000"/>
              </a:lnSpc>
            </a:pPr>
            <a:endParaRPr lang="zh-CN" altLang="en-US" sz="2000" dirty="0"/>
          </a:p>
          <a:p>
            <a:pPr>
              <a:lnSpc>
                <a:spcPct val="150000"/>
              </a:lnSpc>
            </a:pPr>
            <a:endParaRPr lang="zh-CN" altLang="en-US" sz="2000" dirty="0"/>
          </a:p>
        </p:txBody>
      </p:sp>
      <p:pic>
        <p:nvPicPr>
          <p:cNvPr id="3" name="图片 2" descr="upload_post_object_v2_1137417569"/>
          <p:cNvPicPr>
            <a:picLocks noChangeAspect="1"/>
          </p:cNvPicPr>
          <p:nvPr/>
        </p:nvPicPr>
        <p:blipFill>
          <a:blip r:embed="rId1"/>
          <a:stretch>
            <a:fillRect/>
          </a:stretch>
        </p:blipFill>
        <p:spPr>
          <a:xfrm>
            <a:off x="198623" y="2221704"/>
            <a:ext cx="6535390" cy="3832089"/>
          </a:xfrm>
          <a:prstGeom prst="rect">
            <a:avLst/>
          </a:prstGeom>
        </p:spPr>
      </p:pic>
      <p:sp>
        <p:nvSpPr>
          <p:cNvPr id="4" name="文本框 3"/>
          <p:cNvSpPr txBox="1"/>
          <p:nvPr userDrawn="1"/>
        </p:nvSpPr>
        <p:spPr>
          <a:xfrm>
            <a:off x="6661715" y="2291399"/>
            <a:ext cx="5530237" cy="4484449"/>
          </a:xfrm>
          <a:prstGeom prst="rect">
            <a:avLst/>
          </a:prstGeom>
          <a:noFill/>
        </p:spPr>
        <p:txBody>
          <a:bodyPr wrap="none" rtlCol="0">
            <a:noAutofit/>
          </a:bodyPr>
          <a:p>
            <a:pPr algn="l"/>
            <a:r>
              <a:rPr lang="en-US" altLang="zh-CN" dirty="0" smtClean="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检索器</a:t>
            </a:r>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rPr>
              <a:t>用于改写或提炼用户查询，并从索引中提取相关文</a:t>
            </a:r>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档</a:t>
            </a:r>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en-US" altLang="zh-CN" dirty="0" smtClean="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待检索文档</a:t>
            </a:r>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具有唯一标识符的大量文本</a:t>
            </a:r>
            <a:r>
              <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数据</a:t>
            </a:r>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en-US" altLang="zh-CN" dirty="0" smtClean="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rPr>
              <a:t>索引</a:t>
            </a:r>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rPr>
              <a:t>从待检索文档生成的，并保存于内部数据库具有一定</a:t>
            </a:r>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rPr>
              <a:t>结构的向量</a:t>
            </a:r>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en-US" altLang="zh-CN" dirty="0" smtClean="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rPr>
              <a:t>生成器</a:t>
            </a:r>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rPr>
              <a:t>一般为大语言模型，根据查询结果回答用户提问</a:t>
            </a:r>
            <a:endParaRPr lang="zh-CN" altLang="en-US"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RAG</a:t>
            </a:r>
            <a:r>
              <a:rPr lang="zh-CN" altLang="en-US" dirty="0"/>
              <a:t>内容简介</a:t>
            </a:r>
            <a:endParaRPr lang="zh-CN" altLang="en-US" dirty="0"/>
          </a:p>
        </p:txBody>
      </p:sp>
      <p:sp>
        <p:nvSpPr>
          <p:cNvPr id="5" name="内容占位符 4"/>
          <p:cNvSpPr>
            <a:spLocks noGrp="1"/>
          </p:cNvSpPr>
          <p:nvPr>
            <p:ph idx="1"/>
          </p:nvPr>
        </p:nvSpPr>
        <p:spPr>
          <a:xfrm>
            <a:off x="838247" y="1552928"/>
            <a:ext cx="10515600" cy="4222685"/>
          </a:xfrm>
        </p:spPr>
        <p:txBody>
          <a:bodyPr>
            <a:normAutofit lnSpcReduction="10000"/>
          </a:bodyPr>
          <a:lstStyle/>
          <a:p>
            <a:pPr algn="just">
              <a:lnSpc>
                <a:spcPct val="100000"/>
              </a:lnSpc>
            </a:pPr>
            <a:r>
              <a:rPr lang="zh-CN" altLang="en-US"/>
              <a:t>   </a:t>
            </a:r>
            <a:endParaRPr lang="zh-CN" altLang="en-US" sz="1800"/>
          </a:p>
          <a:p>
            <a:pPr algn="just">
              <a:lnSpc>
                <a:spcPct val="150000"/>
              </a:lnSpc>
            </a:pPr>
            <a:r>
              <a:rPr lang="zh-CN" altLang="en-US" sz="1800"/>
              <a:t>        虽然大语言模型（LLM）非常强大，但当涉及到一次处理大量文本和引用特定信息时，他们可能会遇到困难。最近的研究表明，当相关信息位于输入上下文的开头或结尾时，LLM性能往往最高。当模型必须访问隐藏在冗长上下文中的重要信息时，其性能会显着下降。</a:t>
            </a:r>
            <a:endParaRPr lang="zh-CN" altLang="en-US" sz="1800"/>
          </a:p>
          <a:p>
            <a:pPr algn="just">
              <a:lnSpc>
                <a:spcPct val="150000"/>
              </a:lnSpc>
            </a:pPr>
            <a:r>
              <a:rPr lang="zh-CN" altLang="en-US" sz="1800"/>
              <a:t>        为了克服这些限制，检索增强生成（RAG）等技术应运而生。RAG 能够更高效地处理大型文档和更广泛的信息检索，使其成为一个有价值的工具。</a:t>
            </a:r>
            <a:endParaRPr lang="zh-CN" altLang="en-US" sz="1800"/>
          </a:p>
          <a:p>
            <a:pPr algn="just">
              <a:lnSpc>
                <a:spcPct val="150000"/>
              </a:lnSpc>
            </a:pPr>
            <a:r>
              <a:rPr lang="zh-CN" altLang="en-US" sz="1800"/>
              <a:t>        RAG技术与微调（Fine-tuning）和提示工程（Prompt Engineering）相比，具有独特的特点。它类似于为模型提供定制的教科书，适合于精确的信息检索任务，并且在动态环境中表现出色，提供实时知识更新和有效利用外部知识源。然而，RAG也有其局限性，如较高的延迟和数据检索方面的伦理考量。</a:t>
            </a:r>
            <a:endParaRPr lang="zh-CN" altLang="en-US"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a typeface="宋体" panose="02010600030101010101" pitchFamily="2" charset="-122"/>
              </a:rPr>
              <a:t>准备待查询</a:t>
            </a:r>
            <a:r>
              <a:rPr lang="zh-CN" altLang="en-US"/>
              <a:t>数据</a:t>
            </a:r>
            <a:endParaRPr lang="zh-CN" altLang="en-US"/>
          </a:p>
        </p:txBody>
      </p:sp>
      <p:sp>
        <p:nvSpPr>
          <p:cNvPr id="3" name="内容占位符 2"/>
          <p:cNvSpPr>
            <a:spLocks noGrp="1"/>
          </p:cNvSpPr>
          <p:nvPr>
            <p:ph idx="1"/>
          </p:nvPr>
        </p:nvSpPr>
        <p:spPr>
          <a:xfrm>
            <a:off x="350044" y="1143000"/>
            <a:ext cx="11313319" cy="5343526"/>
          </a:xfrm>
        </p:spPr>
        <p:txBody>
          <a:bodyPr>
            <a:normAutofit lnSpcReduction="10000"/>
          </a:bodyPr>
          <a:p>
            <a:r>
              <a:rPr lang="zh-CN" altLang="en-US"/>
              <a:t>古籍文本特点：</a:t>
            </a:r>
            <a:endParaRPr lang="zh-CN" altLang="en-US"/>
          </a:p>
          <a:p>
            <a:endParaRPr lang="zh-CN" altLang="en-US"/>
          </a:p>
          <a:p>
            <a:r>
              <a:rPr lang="en-US" altLang="zh-CN"/>
              <a:t>1.</a:t>
            </a:r>
            <a:r>
              <a:rPr lang="zh-CN" altLang="en-US">
                <a:solidFill>
                  <a:schemeClr val="tx1"/>
                </a:solidFill>
                <a:ea typeface="宋体" panose="02010600030101010101" pitchFamily="2" charset="-122"/>
              </a:rPr>
              <a:t>惜墨如金，在实词中出现大量的省略现象</a:t>
            </a:r>
            <a:endParaRPr lang="zh-CN" altLang="en-US">
              <a:solidFill>
                <a:schemeClr val="tx1"/>
              </a:solidFill>
              <a:ea typeface="宋体" panose="02010600030101010101" pitchFamily="2" charset="-122"/>
            </a:endParaRPr>
          </a:p>
          <a:p>
            <a:endParaRPr lang="zh-CN" altLang="en-US">
              <a:solidFill>
                <a:schemeClr val="tx1"/>
              </a:solidFill>
              <a:ea typeface="宋体" panose="02010600030101010101" pitchFamily="2" charset="-122"/>
            </a:endParaRPr>
          </a:p>
          <a:p>
            <a:r>
              <a:rPr lang="en-US" altLang="zh-CN"/>
              <a:t>2.</a:t>
            </a:r>
            <a:r>
              <a:rPr lang="zh-CN" altLang="en-US"/>
              <a:t>微言大义，单音词而非多音词为主，习惯于用最简洁的文字表达丰富的内涵</a:t>
            </a:r>
            <a:endParaRPr lang="zh-CN" altLang="en-US"/>
          </a:p>
          <a:p>
            <a:endParaRPr lang="zh-CN" altLang="en-US"/>
          </a:p>
          <a:p>
            <a:r>
              <a:rPr lang="en-US" altLang="zh-CN"/>
              <a:t>3.</a:t>
            </a:r>
            <a:r>
              <a:rPr lang="zh-CN" altLang="en-US"/>
              <a:t>词</a:t>
            </a:r>
            <a:r>
              <a:rPr lang="zh-CN" altLang="en-US">
                <a:solidFill>
                  <a:schemeClr val="tx1"/>
                </a:solidFill>
                <a:ea typeface="宋体" panose="02010600030101010101" pitchFamily="2" charset="-122"/>
              </a:rPr>
              <a:t>法精深</a:t>
            </a:r>
            <a:r>
              <a:rPr lang="zh-CN" altLang="en-US"/>
              <a:t>，古籍中词汇的含义</a:t>
            </a:r>
            <a:r>
              <a:rPr lang="zh-CN" altLang="en-US">
                <a:solidFill>
                  <a:schemeClr val="tx1"/>
                </a:solidFill>
                <a:ea typeface="宋体" panose="02010600030101010101" pitchFamily="2" charset="-122"/>
              </a:rPr>
              <a:t>通常</a:t>
            </a:r>
            <a:r>
              <a:rPr lang="zh-CN" altLang="en-US"/>
              <a:t>是现代汉语所不常用的</a:t>
            </a:r>
            <a:endParaRPr lang="zh-CN" altLang="en-US"/>
          </a:p>
          <a:p>
            <a:endParaRPr lang="zh-CN" altLang="en-US"/>
          </a:p>
          <a:p>
            <a:r>
              <a:rPr lang="en-US" altLang="zh-CN"/>
              <a:t>4.诘屈聱牙</a:t>
            </a:r>
            <a:r>
              <a:rPr lang="zh-CN" altLang="en-US"/>
              <a:t>，</a:t>
            </a:r>
            <a:r>
              <a:rPr lang="en-US" altLang="zh-CN"/>
              <a:t>古籍文本的语言风格往往较为古奥，句式结构</a:t>
            </a:r>
            <a:r>
              <a:rPr lang="zh-CN" altLang="en-US"/>
              <a:t>也</a:t>
            </a:r>
            <a:r>
              <a:rPr lang="zh-CN" altLang="en-US">
                <a:solidFill>
                  <a:schemeClr val="tx1"/>
                </a:solidFill>
                <a:ea typeface="宋体" panose="02010600030101010101" pitchFamily="2" charset="-122"/>
              </a:rPr>
              <a:t>相对</a:t>
            </a:r>
            <a:r>
              <a:rPr lang="en-US" altLang="zh-CN"/>
              <a:t>复杂</a:t>
            </a:r>
            <a:r>
              <a:rPr lang="zh-CN" altLang="en-US"/>
              <a:t>，中古汉语和上古汉语中尤为常见</a:t>
            </a:r>
            <a:endParaRPr lang="zh-CN" altLang="en-US"/>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准备待查询数据</a:t>
            </a:r>
            <a:endParaRPr lang="zh-CN" altLang="en-US"/>
          </a:p>
        </p:txBody>
      </p:sp>
      <p:sp>
        <p:nvSpPr>
          <p:cNvPr id="3" name="内容占位符 2"/>
          <p:cNvSpPr>
            <a:spLocks noGrp="1"/>
          </p:cNvSpPr>
          <p:nvPr>
            <p:ph idx="1"/>
          </p:nvPr>
        </p:nvSpPr>
        <p:spPr>
          <a:xfrm>
            <a:off x="290513" y="1143000"/>
            <a:ext cx="11491913" cy="5295901"/>
          </a:xfrm>
        </p:spPr>
        <p:txBody>
          <a:bodyPr/>
          <a:p>
            <a:r>
              <a:rPr lang="zh-CN" altLang="en-US"/>
              <a:t>考虑到古籍数据的特点，嵌入模型或大语言模型理解时困难重重，可借助现成的完整平行语料或生成平行语料来增强生成结果。</a:t>
            </a:r>
            <a:endParaRPr lang="zh-CN" altLang="en-US"/>
          </a:p>
          <a:p>
            <a:endParaRPr lang="zh-CN" altLang="en-US"/>
          </a:p>
          <a:p>
            <a:endParaRPr lang="zh-CN" altLang="en-US"/>
          </a:p>
        </p:txBody>
      </p:sp>
      <p:pic>
        <p:nvPicPr>
          <p:cNvPr id="4" name="图片 3" descr="upload_post_object_v2_3529405723"/>
          <p:cNvPicPr>
            <a:picLocks noChangeAspect="1"/>
          </p:cNvPicPr>
          <p:nvPr/>
        </p:nvPicPr>
        <p:blipFill>
          <a:blip r:embed="rId1"/>
          <a:stretch>
            <a:fillRect/>
          </a:stretch>
        </p:blipFill>
        <p:spPr>
          <a:xfrm>
            <a:off x="808650" y="2203080"/>
            <a:ext cx="10471483" cy="394964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使用大模型合成语料</a:t>
            </a:r>
            <a:endParaRPr lang="zh-CN" altLang="en-US"/>
          </a:p>
        </p:txBody>
      </p:sp>
      <p:sp>
        <p:nvSpPr>
          <p:cNvPr id="4" name="内容占位符 3"/>
          <p:cNvSpPr>
            <a:spLocks noGrp="1"/>
          </p:cNvSpPr>
          <p:nvPr>
            <p:ph idx="1"/>
          </p:nvPr>
        </p:nvSpPr>
        <p:spPr>
          <a:xfrm>
            <a:off x="290513" y="1143000"/>
            <a:ext cx="11491913" cy="5295901"/>
          </a:xfrm>
        </p:spPr>
        <p:txBody>
          <a:bodyPr/>
          <a:p>
            <a:r>
              <a:rPr lang="zh-CN" altLang="en-US">
                <a:solidFill>
                  <a:schemeClr val="tx1"/>
                </a:solidFill>
                <a:ea typeface="宋体" panose="02010600030101010101" pitchFamily="2" charset="-122"/>
              </a:rPr>
              <a:t>对于没有平行语料的段落，尝试训练大语言模型合成并补足翻译语料。</a:t>
            </a:r>
            <a:endParaRPr lang="zh-CN" altLang="en-US"/>
          </a:p>
          <a:p>
            <a:endParaRPr lang="zh-CN" altLang="en-US"/>
          </a:p>
        </p:txBody>
      </p:sp>
      <p:pic>
        <p:nvPicPr>
          <p:cNvPr id="5" name="图片 4" descr="upload_post_object_v2_1350381074"/>
          <p:cNvPicPr>
            <a:picLocks noChangeAspect="1"/>
          </p:cNvPicPr>
          <p:nvPr/>
        </p:nvPicPr>
        <p:blipFill>
          <a:blip r:embed="rId1"/>
          <a:stretch>
            <a:fillRect/>
          </a:stretch>
        </p:blipFill>
        <p:spPr>
          <a:xfrm>
            <a:off x="597836" y="1959679"/>
            <a:ext cx="10531349" cy="33870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增强信息密度</a:t>
            </a:r>
            <a:endParaRPr lang="zh-CN" altLang="en-US"/>
          </a:p>
        </p:txBody>
      </p:sp>
      <p:graphicFrame>
        <p:nvGraphicFramePr>
          <p:cNvPr id="6" name="表格 5"/>
          <p:cNvGraphicFramePr/>
          <p:nvPr/>
        </p:nvGraphicFramePr>
        <p:xfrm>
          <a:off x="646140" y="1201710"/>
          <a:ext cx="11160125" cy="4577715"/>
        </p:xfrm>
        <a:graphic>
          <a:graphicData uri="http://schemas.openxmlformats.org/drawingml/2006/table">
            <a:tbl>
              <a:tblPr firstRow="1" bandRow="1">
                <a:tableStyleId>{5940675A-B579-460E-94D1-54222C63F5DA}</a:tableStyleId>
              </a:tblPr>
              <a:tblGrid>
                <a:gridCol w="11160125"/>
              </a:tblGrid>
              <a:tr h="4577715">
                <a:tc>
                  <a:txBody>
                    <a:bodyPr/>
                    <a:p>
                      <a:pPr algn="l">
                        <a:buNone/>
                      </a:pPr>
                      <a:r>
                        <a:rPr lang="zh-CN" altLang="en-US"/>
                        <a:t>元史</a:t>
                      </a:r>
                      <a:r>
                        <a:rPr lang="en-US" altLang="zh-CN"/>
                        <a:t>_</a:t>
                      </a:r>
                      <a:r>
                        <a:rPr lang="zh-CN" altLang="en-US"/>
                        <a:t>本纪·卷六</a:t>
                      </a:r>
                      <a:endParaRPr lang="zh-CN" altLang="en-US"/>
                    </a:p>
                    <a:p>
                      <a:pPr algn="l">
                        <a:buNone/>
                      </a:pPr>
                      <a:endParaRPr lang="zh-CN" altLang="en-US"/>
                    </a:p>
                    <a:p>
                      <a:pPr algn="l">
                        <a:buNone/>
                      </a:pPr>
                      <a:r>
                        <a:rPr lang="zh-CN" altLang="en-US"/>
                        <a:t>标题</a:t>
                      </a:r>
                      <a:r>
                        <a:rPr lang="en-US" altLang="zh-CN"/>
                        <a:t>: </a:t>
                      </a:r>
                      <a:r>
                        <a:rPr lang="zh-CN" altLang="en-US"/>
                        <a:t>元史</a:t>
                      </a:r>
                      <a:r>
                        <a:rPr lang="en-US" altLang="zh-CN"/>
                        <a:t>_</a:t>
                      </a:r>
                      <a:r>
                        <a:rPr lang="zh-CN" altLang="en-US"/>
                        <a:t>本纪</a:t>
                      </a:r>
                      <a:r>
                        <a:rPr lang="en-US" altLang="zh-CN"/>
                        <a:t>_</a:t>
                      </a:r>
                      <a:r>
                        <a:rPr lang="zh-CN" altLang="en-US"/>
                        <a:t>卷六   元朝政治、军事和经济情况纪要</a:t>
                      </a:r>
                      <a:endParaRPr lang="zh-CN" altLang="en-US"/>
                    </a:p>
                    <a:p>
                      <a:pPr algn="l">
                        <a:buNone/>
                      </a:pPr>
                      <a:endParaRPr lang="zh-CN" altLang="en-US"/>
                    </a:p>
                    <a:p>
                      <a:pPr algn="l">
                        <a:buNone/>
                      </a:pPr>
                      <a:r>
                        <a:rPr lang="zh-CN" altLang="en-US"/>
                        <a:t>主题词</a:t>
                      </a:r>
                      <a:r>
                        <a:rPr lang="en-US" altLang="zh-CN"/>
                        <a:t>: </a:t>
                      </a:r>
                      <a:r>
                        <a:rPr lang="zh-CN" altLang="en-US"/>
                        <a:t>元朝</a:t>
                      </a:r>
                      <a:r>
                        <a:rPr lang="en-US" altLang="zh-CN"/>
                        <a:t>;</a:t>
                      </a:r>
                      <a:r>
                        <a:rPr lang="zh-CN" altLang="en-US"/>
                        <a:t>政治</a:t>
                      </a:r>
                      <a:r>
                        <a:rPr lang="en-US" altLang="zh-CN"/>
                        <a:t>;</a:t>
                      </a:r>
                      <a:r>
                        <a:rPr lang="zh-CN" altLang="en-US"/>
                        <a:t>军事</a:t>
                      </a:r>
                      <a:r>
                        <a:rPr lang="en-US" altLang="zh-CN"/>
                        <a:t>;</a:t>
                      </a:r>
                      <a:r>
                        <a:rPr lang="zh-CN" altLang="en-US"/>
                        <a:t>经济</a:t>
                      </a:r>
                      <a:r>
                        <a:rPr lang="en-US" altLang="zh-CN"/>
                        <a:t>;</a:t>
                      </a:r>
                      <a:r>
                        <a:rPr lang="zh-CN" altLang="en-US"/>
                        <a:t>户口统计</a:t>
                      </a:r>
                      <a:r>
                        <a:rPr lang="en-US" altLang="zh-CN"/>
                        <a:t>;</a:t>
                      </a:r>
                      <a:r>
                        <a:rPr lang="zh-CN" altLang="en-US"/>
                        <a:t>减免赋税</a:t>
                      </a:r>
                      <a:r>
                        <a:rPr lang="en-US" altLang="zh-CN"/>
                        <a:t>;</a:t>
                      </a:r>
                      <a:r>
                        <a:rPr lang="zh-CN" altLang="en-US"/>
                        <a:t>严守禁令</a:t>
                      </a:r>
                      <a:r>
                        <a:rPr lang="en-US" altLang="zh-CN"/>
                        <a:t>;</a:t>
                      </a:r>
                      <a:r>
                        <a:rPr lang="zh-CN" altLang="en-US"/>
                        <a:t>自然灾害</a:t>
                      </a:r>
                      <a:r>
                        <a:rPr lang="en-US" altLang="zh-CN"/>
                        <a:t>;</a:t>
                      </a:r>
                      <a:r>
                        <a:rPr lang="zh-CN" altLang="en-US"/>
                        <a:t>周边国家</a:t>
                      </a:r>
                      <a:r>
                        <a:rPr lang="en-US" altLang="zh-CN"/>
                        <a:t>;</a:t>
                      </a:r>
                      <a:r>
                        <a:rPr lang="zh-CN" altLang="en-US"/>
                        <a:t>外交行动</a:t>
                      </a:r>
                      <a:endParaRPr lang="zh-CN" altLang="en-US"/>
                    </a:p>
                    <a:p>
                      <a:pPr algn="l">
                        <a:buNone/>
                      </a:pPr>
                      <a:endParaRPr lang="zh-CN" altLang="en-US"/>
                    </a:p>
                    <a:p>
                      <a:pPr algn="l">
                        <a:buNone/>
                      </a:pPr>
                      <a:r>
                        <a:rPr lang="zh-CN" altLang="en-US"/>
                        <a:t>摘要：本文是元史</a:t>
                      </a:r>
                      <a:r>
                        <a:rPr lang="en-US" altLang="zh-CN"/>
                        <a:t>_</a:t>
                      </a:r>
                      <a:r>
                        <a:rPr lang="zh-CN" altLang="en-US"/>
                        <a:t>本纪</a:t>
                      </a:r>
                      <a:r>
                        <a:rPr lang="en-US" altLang="zh-CN"/>
                        <a:t>_</a:t>
                      </a:r>
                      <a:r>
                        <a:rPr lang="zh-CN" altLang="en-US"/>
                        <a:t>卷六中的一段，主要记录了元朝三月到十二月间的政治、军事和经济等方面的情况，包括官员任命、赏赐、赈济、征发、筑城、兴修水利、设立机构、移民安置、对周边国家的外交行动以及自然灾害的应对等。同时还涉及户口统计、减免赋税、严守禁令等方面的内容。</a:t>
                      </a:r>
                      <a:endParaRPr lang="zh-CN" altLang="en-US"/>
                    </a:p>
                    <a:p>
                      <a:pPr algn="l">
                        <a:buNone/>
                      </a:pPr>
                      <a:endParaRPr lang="zh-CN" altLang="en-US"/>
                    </a:p>
                    <a:p>
                      <a:pPr algn="l">
                        <a:buNone/>
                      </a:pPr>
                      <a:r>
                        <a:rPr lang="zh-CN" altLang="en-US"/>
                        <a:t>正文</a:t>
                      </a:r>
                      <a:r>
                        <a:rPr lang="en-US" altLang="zh-CN"/>
                        <a:t>:xxx</a:t>
                      </a:r>
                      <a:endParaRPr lang="en-US" altLang="zh-CN"/>
                    </a:p>
                    <a:p>
                      <a:pPr algn="l">
                        <a:buNone/>
                      </a:pPr>
                      <a:endParaRPr lang="zh-CN" altLang="en-US"/>
                    </a:p>
                    <a:p>
                      <a:pPr algn="l">
                        <a:buNone/>
                      </a:pPr>
                      <a:r>
                        <a:rPr lang="zh-CN" altLang="en-US"/>
                        <a:t>主要关系</a:t>
                      </a:r>
                      <a:r>
                        <a:rPr lang="en-US" altLang="zh-CN"/>
                        <a:t>:xxxx</a:t>
                      </a:r>
                      <a:endParaRPr lang="en-US" altLang="zh-CN"/>
                    </a:p>
                    <a:p>
                      <a:pPr algn="l">
                        <a:buNone/>
                      </a:pPr>
                      <a:endParaRPr lang="zh-CN" altLang="en-US"/>
                    </a:p>
                    <a:p>
                      <a:pPr algn="l">
                        <a:buNone/>
                      </a:pPr>
                      <a:r>
                        <a:rPr lang="zh-CN" altLang="en-US"/>
                        <a:t>核心事件：</a:t>
                      </a:r>
                      <a:r>
                        <a:rPr lang="en-US" altLang="zh-CN"/>
                        <a:t>xxxx</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合成用户查询</a:t>
            </a:r>
            <a:endParaRPr lang="zh-CN" altLang="en-US"/>
          </a:p>
        </p:txBody>
      </p:sp>
      <p:sp>
        <p:nvSpPr>
          <p:cNvPr id="3" name="内容占位符 2"/>
          <p:cNvSpPr>
            <a:spLocks noGrp="1"/>
          </p:cNvSpPr>
          <p:nvPr>
            <p:ph idx="1"/>
          </p:nvPr>
        </p:nvSpPr>
        <p:spPr>
          <a:xfrm>
            <a:off x="0" y="1142945"/>
            <a:ext cx="12067797" cy="5665632"/>
          </a:xfrm>
        </p:spPr>
        <p:txBody>
          <a:bodyPr>
            <a:normAutofit fontScale="90000" lnSpcReduction="10000"/>
          </a:bodyPr>
          <a:p>
            <a:r>
              <a:rPr lang="zh-CN" altLang="en-US"/>
              <a:t>为了将问答体系纳入到一个可评估的框架内，</a:t>
            </a:r>
            <a:r>
              <a:rPr lang="zh-CN" altLang="en-US">
                <a:solidFill>
                  <a:schemeClr val="tx1"/>
                </a:solidFill>
                <a:ea typeface="宋体" panose="02010600030101010101" pitchFamily="2" charset="-122"/>
              </a:rPr>
              <a:t>以</a:t>
            </a:r>
            <a:r>
              <a:rPr lang="zh-CN" altLang="en-US"/>
              <a:t>信息行为研究中的用户意图查询理论为指导，用大语言模型生成三类查询：</a:t>
            </a:r>
            <a:endParaRPr lang="zh-CN" altLang="en-US"/>
          </a:p>
          <a:p>
            <a:endParaRPr lang="zh-CN" altLang="en-US"/>
          </a:p>
          <a:p>
            <a:r>
              <a:rPr lang="en-US" altLang="zh-CN"/>
              <a:t>1.</a:t>
            </a:r>
            <a:r>
              <a:rPr lang="zh-CN" altLang="en-US"/>
              <a:t>知识类查询</a:t>
            </a:r>
            <a:endParaRPr lang="zh-CN" altLang="en-US"/>
          </a:p>
          <a:p>
            <a:r>
              <a:rPr lang="zh-CN" altLang="en-US"/>
              <a:t>这类查询旨在获取具体的事实性信息，</a:t>
            </a:r>
            <a:r>
              <a:rPr lang="zh-CN" altLang="en-US">
                <a:solidFill>
                  <a:schemeClr val="tx1"/>
                </a:solidFill>
                <a:ea typeface="宋体" panose="02010600030101010101" pitchFamily="2" charset="-122"/>
              </a:rPr>
              <a:t>其答案一般是明确且固定的短文本。如：</a:t>
            </a:r>
            <a:endParaRPr lang="zh-CN" altLang="en-US">
              <a:solidFill>
                <a:schemeClr val="tx1"/>
              </a:solidFill>
              <a:ea typeface="宋体" panose="02010600030101010101" pitchFamily="2" charset="-122"/>
            </a:endParaRPr>
          </a:p>
          <a:p>
            <a:r>
              <a:rPr lang="zh-CN" altLang="en-US"/>
              <a:t>“陆逊在哪个时期被任命为上大将军、右都护？”</a:t>
            </a:r>
            <a:endParaRPr lang="zh-CN" altLang="en-US"/>
          </a:p>
          <a:p>
            <a:endParaRPr lang="zh-CN" altLang="en-US"/>
          </a:p>
          <a:p>
            <a:r>
              <a:rPr lang="en-US" altLang="zh-CN"/>
              <a:t>2.</a:t>
            </a:r>
            <a:r>
              <a:rPr lang="zh-CN" altLang="en-US"/>
              <a:t>探索类查询</a:t>
            </a:r>
            <a:endParaRPr lang="zh-CN" altLang="en-US"/>
          </a:p>
          <a:p>
            <a:r>
              <a:rPr lang="zh-CN" altLang="en-US"/>
              <a:t>这类查询关注于对某一主题或领域的深入了解，其答案不固定，需从已有证据中总结出答案。如：“宋朝在减少后妃公主及臣僚的恩惠时，是如何实施的？”</a:t>
            </a:r>
            <a:endParaRPr lang="zh-CN" altLang="en-US"/>
          </a:p>
          <a:p>
            <a:endParaRPr lang="zh-CN" altLang="en-US"/>
          </a:p>
          <a:p>
            <a:r>
              <a:rPr lang="en-US" altLang="zh-CN"/>
              <a:t>3.</a:t>
            </a:r>
            <a:r>
              <a:rPr lang="zh-CN" altLang="en-US"/>
              <a:t>导航类查询</a:t>
            </a:r>
            <a:endParaRPr lang="zh-CN" altLang="en-US"/>
          </a:p>
          <a:p>
            <a:r>
              <a:rPr lang="zh-CN" altLang="en-US"/>
              <a:t>这类查询目的在于</a:t>
            </a:r>
            <a:r>
              <a:rPr lang="zh-CN" altLang="en-US">
                <a:solidFill>
                  <a:schemeClr val="tx1"/>
                </a:solidFill>
                <a:ea typeface="宋体" panose="02010600030101010101" pitchFamily="2" charset="-122"/>
              </a:rPr>
              <a:t>寻找更多的相关</a:t>
            </a:r>
            <a:r>
              <a:rPr lang="zh-CN" altLang="en-US"/>
              <a:t>资源。如：“如果想深入研究古代的爵位制度，哪些历史文献会提供相关信息？”</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合成文档数据</a:t>
            </a:r>
            <a:endParaRPr lang="zh-CN" altLang="en-US"/>
          </a:p>
        </p:txBody>
      </p:sp>
      <p:sp>
        <p:nvSpPr>
          <p:cNvPr id="3" name="内容占位符 2"/>
          <p:cNvSpPr>
            <a:spLocks noGrp="1"/>
          </p:cNvSpPr>
          <p:nvPr>
            <p:ph idx="1"/>
          </p:nvPr>
        </p:nvSpPr>
        <p:spPr>
          <a:xfrm>
            <a:off x="323325" y="1215439"/>
            <a:ext cx="11545404" cy="5345985"/>
          </a:xfrm>
        </p:spPr>
        <p:txBody>
          <a:bodyPr/>
          <a:p>
            <a:r>
              <a:rPr lang="zh-CN" altLang="en-US"/>
              <a:t>形成了具有</a:t>
            </a:r>
            <a:r>
              <a:rPr lang="en-US" altLang="zh-CN"/>
              <a:t>8000</a:t>
            </a:r>
            <a:r>
              <a:rPr lang="zh-CN" altLang="en-US"/>
              <a:t>余条提问的查询数据集。以及具有</a:t>
            </a:r>
            <a:r>
              <a:rPr lang="en-US" altLang="zh-CN"/>
              <a:t>10</a:t>
            </a:r>
            <a:r>
              <a:rPr lang="zh-CN" altLang="en-US"/>
              <a:t>万余条增强数据的待查询文档。</a:t>
            </a:r>
            <a:endParaRPr lang="zh-CN" altLang="en-US"/>
          </a:p>
          <a:p>
            <a:endParaRPr lang="zh-CN" altLang="en-US"/>
          </a:p>
        </p:txBody>
      </p:sp>
      <p:pic>
        <p:nvPicPr>
          <p:cNvPr id="4" name="图片 3" descr="upload_post_object_v2_2291857976"/>
          <p:cNvPicPr>
            <a:picLocks noChangeAspect="1"/>
          </p:cNvPicPr>
          <p:nvPr/>
        </p:nvPicPr>
        <p:blipFill>
          <a:blip r:embed="rId1"/>
          <a:stretch>
            <a:fillRect/>
          </a:stretch>
        </p:blipFill>
        <p:spPr>
          <a:xfrm>
            <a:off x="658535" y="2181552"/>
            <a:ext cx="10874985" cy="426328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检索器</a:t>
            </a:r>
            <a:endParaRPr lang="zh-CN" altLang="en-US"/>
          </a:p>
        </p:txBody>
      </p:sp>
      <p:sp>
        <p:nvSpPr>
          <p:cNvPr id="3" name="内容占位符 2"/>
          <p:cNvSpPr>
            <a:spLocks noGrp="1"/>
          </p:cNvSpPr>
          <p:nvPr>
            <p:ph idx="1"/>
          </p:nvPr>
        </p:nvSpPr>
        <p:spPr>
          <a:xfrm>
            <a:off x="242887" y="1143000"/>
            <a:ext cx="11444287" cy="1104901"/>
          </a:xfrm>
        </p:spPr>
        <p:txBody>
          <a:bodyPr/>
          <a:p>
            <a:r>
              <a:rPr lang="zh-CN" altLang="en-US"/>
              <a:t>检索器的主体是嵌入模型、重排模型和用户查询分析模块。</a:t>
            </a:r>
            <a:endParaRPr lang="zh-CN" altLang="en-US"/>
          </a:p>
          <a:p>
            <a:r>
              <a:rPr lang="zh-CN" altLang="en-US"/>
              <a:t>嵌入模型</a:t>
            </a:r>
            <a:r>
              <a:rPr lang="en-US" altLang="zh-CN"/>
              <a:t>/</a:t>
            </a:r>
            <a:r>
              <a:rPr lang="zh-CN" altLang="en-US"/>
              <a:t>重排模型：</a:t>
            </a:r>
            <a:endParaRPr lang="zh-CN" altLang="en-US"/>
          </a:p>
          <a:p>
            <a:endParaRPr lang="zh-CN" altLang="en-US"/>
          </a:p>
        </p:txBody>
      </p:sp>
      <p:pic>
        <p:nvPicPr>
          <p:cNvPr id="5" name="图片 4" descr="upload_post_object_v2_2197330903"/>
          <p:cNvPicPr>
            <a:picLocks noChangeAspect="1"/>
          </p:cNvPicPr>
          <p:nvPr/>
        </p:nvPicPr>
        <p:blipFill>
          <a:blip r:embed="rId1"/>
          <a:stretch>
            <a:fillRect/>
          </a:stretch>
        </p:blipFill>
        <p:spPr>
          <a:xfrm>
            <a:off x="6680478" y="2482691"/>
            <a:ext cx="5560084" cy="2827471"/>
          </a:xfrm>
          <a:prstGeom prst="rect">
            <a:avLst/>
          </a:prstGeom>
        </p:spPr>
      </p:pic>
      <p:graphicFrame>
        <p:nvGraphicFramePr>
          <p:cNvPr id="6" name="表格 5"/>
          <p:cNvGraphicFramePr/>
          <p:nvPr/>
        </p:nvGraphicFramePr>
        <p:xfrm>
          <a:off x="242888" y="2101691"/>
          <a:ext cx="6150610" cy="4480560"/>
        </p:xfrm>
        <a:graphic>
          <a:graphicData uri="http://schemas.openxmlformats.org/drawingml/2006/table">
            <a:tbl>
              <a:tblPr firstRow="1" bandRow="1">
                <a:tableStyleId>{5940675A-B579-460E-94D1-54222C63F5DA}</a:tableStyleId>
              </a:tblPr>
              <a:tblGrid>
                <a:gridCol w="6150610"/>
              </a:tblGrid>
              <a:tr h="4480560">
                <a:tc>
                  <a:txBody>
                    <a:bodyPr/>
                    <a:p>
                      <a:pPr algn="l">
                        <a:buNone/>
                      </a:pPr>
                      <a:r>
                        <a:rPr lang="zh-CN" altLang="en-US"/>
                        <a:t>from FlagEmbedding import BGEM3FlagModel</a:t>
                      </a:r>
                      <a:endParaRPr lang="zh-CN" altLang="en-US"/>
                    </a:p>
                    <a:p>
                      <a:pPr algn="l">
                        <a:buNone/>
                      </a:pPr>
                      <a:r>
                        <a:rPr lang="zh-CN" altLang="en-US"/>
                        <a:t>model = BGEM3FlagModel('BAAI/bge-m3',  </a:t>
                      </a:r>
                      <a:endParaRPr lang="zh-CN" altLang="en-US"/>
                    </a:p>
                    <a:p>
                      <a:pPr algn="l">
                        <a:buNone/>
                      </a:pPr>
                      <a:r>
                        <a:rPr lang="zh-CN" altLang="en-US"/>
                        <a:t>                       use_fp16=True)</a:t>
                      </a:r>
                      <a:endParaRPr lang="zh-CN" altLang="en-US"/>
                    </a:p>
                    <a:p>
                      <a:pPr algn="l">
                        <a:buNone/>
                      </a:pPr>
                      <a:r>
                        <a:rPr lang="zh-CN" altLang="en-US"/>
                        <a:t>sentences_1 = ["</a:t>
                      </a:r>
                      <a:r>
                        <a:rPr lang="zh-CN" sz="1500" b="0">
                          <a:solidFill>
                            <a:srgbClr val="44363F"/>
                          </a:solidFill>
                          <a:ea typeface="宋体" panose="02010600030101010101" pitchFamily="2" charset="-122"/>
                        </a:rPr>
                        <a:t>故不积跬步，无以至千里；不积小流，无以成江海。</a:t>
                      </a:r>
                      <a:r>
                        <a:rPr lang="zh-CN" altLang="en-US"/>
                        <a:t>"]</a:t>
                      </a:r>
                      <a:endParaRPr lang="zh-CN" altLang="en-US"/>
                    </a:p>
                    <a:p>
                      <a:pPr algn="l">
                        <a:buNone/>
                      </a:pPr>
                      <a:r>
                        <a:rPr lang="zh-CN" altLang="en-US"/>
                        <a:t>sentences_2 = ["</a:t>
                      </a:r>
                      <a:r>
                        <a:rPr lang="zh-CN" sz="1500" b="0">
                          <a:solidFill>
                            <a:srgbClr val="44363F"/>
                          </a:solidFill>
                          <a:ea typeface="宋体" panose="02010600030101010101" pitchFamily="2" charset="-122"/>
                        </a:rPr>
                        <a:t>所以不积累一步半步的行程，就没有办法达到千里之远；不积累细小的流水，就没有办法汇成江河大海</a:t>
                      </a:r>
                      <a:r>
                        <a:rPr lang="zh-CN" altLang="en-US" sz="1500" b="0">
                          <a:solidFill>
                            <a:srgbClr val="44363F"/>
                          </a:solidFill>
                          <a:ea typeface="宋体" panose="02010600030101010101" pitchFamily="2" charset="-122"/>
                        </a:rPr>
                        <a:t>。</a:t>
                      </a:r>
                      <a:r>
                        <a:rPr lang="zh-CN" altLang="en-US"/>
                        <a:t>"]</a:t>
                      </a:r>
                      <a:endParaRPr lang="zh-CN" altLang="en-US"/>
                    </a:p>
                    <a:p>
                      <a:pPr algn="l">
                        <a:buNone/>
                      </a:pPr>
                      <a:r>
                        <a:rPr lang="zh-CN" altLang="en-US"/>
                        <a:t>embeddings_1 = model.encode(sentences_1, </a:t>
                      </a:r>
                      <a:endParaRPr lang="zh-CN" altLang="en-US"/>
                    </a:p>
                    <a:p>
                      <a:pPr algn="l">
                        <a:buNone/>
                      </a:pPr>
                      <a:r>
                        <a:rPr lang="zh-CN" altLang="en-US"/>
                        <a:t>                            batch_size=12, </a:t>
                      </a:r>
                      <a:endParaRPr lang="zh-CN" altLang="en-US"/>
                    </a:p>
                    <a:p>
                      <a:pPr algn="l">
                        <a:buNone/>
                      </a:pPr>
                      <a:r>
                        <a:rPr lang="zh-CN" altLang="en-US"/>
                        <a:t>                            max_length=8192, # If you don't need such a long length, you can set a smaller value to speed up the encoding process.</a:t>
                      </a:r>
                      <a:endParaRPr lang="zh-CN" altLang="en-US"/>
                    </a:p>
                    <a:p>
                      <a:pPr algn="l">
                        <a:buNone/>
                      </a:pPr>
                      <a:r>
                        <a:rPr lang="zh-CN" altLang="en-US"/>
                        <a:t>                            )['dense_vecs']</a:t>
                      </a:r>
                      <a:endParaRPr lang="zh-CN" altLang="en-US"/>
                    </a:p>
                    <a:p>
                      <a:pPr algn="l">
                        <a:buNone/>
                      </a:pPr>
                      <a:r>
                        <a:rPr lang="zh-CN" altLang="en-US"/>
                        <a:t>embeddings_2 = model.encode(sentences_2)['dense_vecs']</a:t>
                      </a:r>
                      <a:endParaRPr lang="zh-CN" altLang="en-US"/>
                    </a:p>
                    <a:p>
                      <a:pPr algn="l">
                        <a:buNone/>
                      </a:pPr>
                      <a:r>
                        <a:rPr lang="zh-CN" altLang="en-US"/>
                        <a:t>similarity = embeddings_1 @ embeddings_2.T</a:t>
                      </a:r>
                      <a:endParaRPr lang="zh-CN" altLang="en-US"/>
                    </a:p>
                    <a:p>
                      <a:pPr algn="l">
                        <a:buNone/>
                      </a:pPr>
                      <a:r>
                        <a:rPr lang="zh-CN" altLang="en-US"/>
                        <a:t>print(similarity)</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索引</a:t>
            </a:r>
            <a:endParaRPr lang="zh-CN" altLang="en-US"/>
          </a:p>
        </p:txBody>
      </p:sp>
      <p:sp>
        <p:nvSpPr>
          <p:cNvPr id="3" name="内容占位符 2"/>
          <p:cNvSpPr>
            <a:spLocks noGrp="1"/>
          </p:cNvSpPr>
          <p:nvPr>
            <p:ph idx="1"/>
          </p:nvPr>
        </p:nvSpPr>
        <p:spPr>
          <a:xfrm>
            <a:off x="181749" y="1050979"/>
            <a:ext cx="11891979" cy="5698598"/>
          </a:xfrm>
        </p:spPr>
        <p:txBody>
          <a:bodyPr/>
          <a:p>
            <a:r>
              <a:rPr lang="zh-CN" altLang="en-US"/>
              <a:t>使用向量数据库以压缩相似度计算的时间。</a:t>
            </a:r>
            <a:endParaRPr lang="zh-CN" altLang="en-US"/>
          </a:p>
          <a:p>
            <a:r>
              <a:rPr lang="zh-CN" altLang="en-US"/>
              <a:t>常用的向量数据库包括：</a:t>
            </a:r>
            <a:r>
              <a:rPr lang="en-US" altLang="zh-CN"/>
              <a:t>Faiss</a:t>
            </a:r>
            <a:r>
              <a:rPr lang="zh-CN" altLang="en-US"/>
              <a:t>，</a:t>
            </a:r>
            <a:r>
              <a:rPr lang="en-US" altLang="zh-CN"/>
              <a:t>chorma</a:t>
            </a:r>
            <a:r>
              <a:rPr lang="zh-CN" altLang="en-US"/>
              <a:t>，</a:t>
            </a:r>
            <a:r>
              <a:rPr lang="en-US" altLang="zh-CN"/>
              <a:t>milvs</a:t>
            </a:r>
            <a:r>
              <a:rPr lang="zh-CN" altLang="en-US"/>
              <a:t>等等</a:t>
            </a:r>
            <a:endParaRPr lang="zh-CN" altLang="en-US"/>
          </a:p>
          <a:p>
            <a:endParaRPr lang="zh-CN" altLang="en-US"/>
          </a:p>
          <a:p>
            <a:r>
              <a:rPr lang="zh-CN" altLang="en-US"/>
              <a:t>提取</a:t>
            </a:r>
            <a:r>
              <a:rPr lang="en-US" altLang="zh-CN"/>
              <a:t>excel</a:t>
            </a:r>
            <a:r>
              <a:rPr lang="zh-CN" altLang="en-US"/>
              <a:t>中的数据并转化为向量入库</a:t>
            </a:r>
            <a:endParaRPr lang="zh-CN" altLang="en-US"/>
          </a:p>
          <a:p>
            <a:r>
              <a:rPr lang="zh-CN" altLang="en-US"/>
              <a:t>从而持久化存储</a:t>
            </a:r>
            <a:endParaRPr lang="zh-CN" altLang="en-US"/>
          </a:p>
        </p:txBody>
      </p:sp>
      <p:pic>
        <p:nvPicPr>
          <p:cNvPr id="4" name="图片 3" descr="upload_post_object_v2_1205825866"/>
          <p:cNvPicPr>
            <a:picLocks noChangeAspect="1"/>
          </p:cNvPicPr>
          <p:nvPr/>
        </p:nvPicPr>
        <p:blipFill>
          <a:blip r:embed="rId1"/>
          <a:stretch>
            <a:fillRect/>
          </a:stretch>
        </p:blipFill>
        <p:spPr>
          <a:xfrm>
            <a:off x="7406942" y="2172857"/>
            <a:ext cx="4211530" cy="42995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查询结果</a:t>
            </a:r>
            <a:endParaRPr lang="zh-CN" altLang="en-US"/>
          </a:p>
        </p:txBody>
      </p:sp>
      <p:graphicFrame>
        <p:nvGraphicFramePr>
          <p:cNvPr id="10" name="内容占位符 9"/>
          <p:cNvGraphicFramePr/>
          <p:nvPr>
            <p:ph idx="1"/>
          </p:nvPr>
        </p:nvGraphicFramePr>
        <p:xfrm>
          <a:off x="597919" y="1360834"/>
          <a:ext cx="10647680" cy="3995420"/>
        </p:xfrm>
        <a:graphic>
          <a:graphicData uri="http://schemas.openxmlformats.org/drawingml/2006/table">
            <a:tbl>
              <a:tblPr firstRow="1" bandRow="1">
                <a:tableStyleId>{5940675A-B579-460E-94D1-54222C63F5DA}</a:tableStyleId>
              </a:tblPr>
              <a:tblGrid>
                <a:gridCol w="2661920"/>
                <a:gridCol w="2661920"/>
                <a:gridCol w="2661920"/>
                <a:gridCol w="2661920"/>
              </a:tblGrid>
              <a:tr h="581660">
                <a:tc>
                  <a:txBody>
                    <a:bodyPr>
                      <a:spAutoFit/>
                    </a:bodyPr>
                    <a:p>
                      <a:pPr indent="0">
                        <a:buNone/>
                      </a:pPr>
                      <a:r>
                        <a:rPr lang="zh-CN" sz="1600" b="0">
                          <a:solidFill>
                            <a:srgbClr val="1A2029"/>
                          </a:solidFill>
                          <a:ea typeface="-apple-system"/>
                        </a:rPr>
                        <a:t>指标</a:t>
                      </a:r>
                      <a:endParaRPr lang="zh-CN" altLang="en-US"/>
                    </a:p>
                  </a:txBody>
                  <a:tcPr marL="254000" marR="254000" marT="152400" marB="152400" vert="horz">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zh-CN" sz="1600" b="0">
                          <a:solidFill>
                            <a:srgbClr val="1A2029"/>
                          </a:solidFill>
                          <a:ea typeface="-apple-system"/>
                        </a:rPr>
                        <a:t>原文</a:t>
                      </a:r>
                      <a:endParaRPr lang="zh-CN" altLang="en-US"/>
                    </a:p>
                  </a:txBody>
                  <a:tcPr marL="254000" marR="254000" marT="152400" marB="152400" vert="horz">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zh-CN" sz="1600" b="0">
                          <a:solidFill>
                            <a:srgbClr val="1A2029"/>
                          </a:solidFill>
                          <a:ea typeface="-apple-system"/>
                        </a:rPr>
                        <a:t>译文</a:t>
                      </a:r>
                      <a:endParaRPr lang="zh-CN" altLang="en-US"/>
                    </a:p>
                  </a:txBody>
                  <a:tcPr marL="254000" marR="254000" marT="152400" marB="152400" vert="horz">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zh-CN" sz="1600" b="0">
                          <a:solidFill>
                            <a:srgbClr val="1A2029"/>
                          </a:solidFill>
                          <a:ea typeface="-apple-system"/>
                        </a:rPr>
                        <a:t>译文+标注</a:t>
                      </a:r>
                      <a:endParaRPr lang="zh-CN" altLang="en-US"/>
                    </a:p>
                  </a:txBody>
                  <a:tcPr marL="254000" marR="254000" marT="152400" marB="152400" vert="horz">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568960">
                <a:tc>
                  <a:txBody>
                    <a:bodyPr>
                      <a:spAutoFit/>
                    </a:bodyPr>
                    <a:p>
                      <a:pPr indent="0">
                        <a:buNone/>
                      </a:pPr>
                      <a:r>
                        <a:rPr lang="en-US" sz="1400" b="0">
                          <a:solidFill>
                            <a:srgbClr val="1A2029"/>
                          </a:solidFill>
                          <a:latin typeface="PingFang SC" charset="0"/>
                        </a:rPr>
                        <a:t>MRR@1</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0.167</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0.241</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0.301</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568960">
                <a:tc>
                  <a:txBody>
                    <a:bodyPr>
                      <a:spAutoFit/>
                    </a:bodyPr>
                    <a:p>
                      <a:pPr indent="0">
                        <a:buNone/>
                      </a:pPr>
                      <a:r>
                        <a:rPr lang="en-US" sz="1400" b="0">
                          <a:solidFill>
                            <a:srgbClr val="1A2029"/>
                          </a:solidFill>
                          <a:latin typeface="PingFang SC" charset="0"/>
                        </a:rPr>
                        <a:t>MRR@10</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0.2124900793650793</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0.3119273809523808</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0.3826305555555554</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568960">
                <a:tc>
                  <a:txBody>
                    <a:bodyPr>
                      <a:spAutoFit/>
                    </a:bodyPr>
                    <a:p>
                      <a:pPr indent="0">
                        <a:buNone/>
                      </a:pPr>
                      <a:r>
                        <a:rPr lang="en-US" sz="1400" b="0">
                          <a:solidFill>
                            <a:srgbClr val="1A2029"/>
                          </a:solidFill>
                          <a:latin typeface="PingFang SC" charset="0"/>
                        </a:rPr>
                        <a:t>MRR@100</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0.22019150049979752</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0.3209231902351837</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0.39183776928935093</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568960">
                <a:tc>
                  <a:txBody>
                    <a:bodyPr>
                      <a:spAutoFit/>
                    </a:bodyPr>
                    <a:p>
                      <a:pPr indent="0">
                        <a:buNone/>
                      </a:pPr>
                      <a:r>
                        <a:rPr lang="en-US" sz="1400" b="0">
                          <a:solidFill>
                            <a:srgbClr val="1A2029"/>
                          </a:solidFill>
                          <a:latin typeface="PingFang SC" charset="0"/>
                        </a:rPr>
                        <a:t>Recall@1</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0.167</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0.241</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0.301</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568960">
                <a:tc>
                  <a:txBody>
                    <a:bodyPr>
                      <a:spAutoFit/>
                    </a:bodyPr>
                    <a:p>
                      <a:pPr indent="0">
                        <a:buNone/>
                      </a:pPr>
                      <a:r>
                        <a:rPr lang="en-US" sz="1400" b="0">
                          <a:solidFill>
                            <a:srgbClr val="1A2029"/>
                          </a:solidFill>
                          <a:latin typeface="PingFang SC" charset="0"/>
                        </a:rPr>
                        <a:t>Recall@10</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0.314</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0.47</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0.567</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568960">
                <a:tc>
                  <a:txBody>
                    <a:bodyPr>
                      <a:spAutoFit/>
                    </a:bodyPr>
                    <a:p>
                      <a:pPr indent="0">
                        <a:buNone/>
                      </a:pPr>
                      <a:r>
                        <a:rPr lang="en-US" sz="1400" b="0">
                          <a:solidFill>
                            <a:srgbClr val="1A2029"/>
                          </a:solidFill>
                          <a:latin typeface="PingFang SC" charset="0"/>
                        </a:rPr>
                        <a:t>Recall@100</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0.518</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0.702</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spAutoFit/>
                    </a:bodyPr>
                    <a:p>
                      <a:pPr indent="0">
                        <a:buNone/>
                      </a:pPr>
                      <a:r>
                        <a:rPr lang="en-US" sz="1400" b="0">
                          <a:solidFill>
                            <a:srgbClr val="1A2029"/>
                          </a:solidFill>
                          <a:latin typeface="PingFang SC" charset="0"/>
                        </a:rPr>
                        <a:t>0.785</a:t>
                      </a:r>
                      <a:endParaRPr lang="zh-CN" altLang="en-US"/>
                    </a:p>
                  </a:txBody>
                  <a:tcPr marL="254000" marR="254000" marT="152400" marB="152400" vert="horz" anchor="ctr" anchorCtr="0">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生成器</a:t>
            </a:r>
            <a:endParaRPr lang="zh-CN" altLang="en-US"/>
          </a:p>
        </p:txBody>
      </p:sp>
      <p:sp>
        <p:nvSpPr>
          <p:cNvPr id="3" name="内容占位符 2"/>
          <p:cNvSpPr>
            <a:spLocks noGrp="1"/>
          </p:cNvSpPr>
          <p:nvPr>
            <p:ph idx="1"/>
          </p:nvPr>
        </p:nvSpPr>
        <p:spPr>
          <a:xfrm>
            <a:off x="308662" y="1143048"/>
            <a:ext cx="11503896" cy="5552168"/>
          </a:xfrm>
        </p:spPr>
        <p:txBody>
          <a:bodyPr/>
          <a:p>
            <a:r>
              <a:rPr lang="zh-CN" altLang="en-US"/>
              <a:t>生成器</a:t>
            </a:r>
            <a:r>
              <a:rPr lang="zh-CN" altLang="en-US">
                <a:solidFill>
                  <a:schemeClr val="tx1"/>
                </a:solidFill>
                <a:ea typeface="宋体" panose="02010600030101010101" pitchFamily="2" charset="-122"/>
              </a:rPr>
              <a:t>的主体是一个拥有指令遵循能力的</a:t>
            </a:r>
            <a:r>
              <a:rPr lang="zh-CN" altLang="en-US"/>
              <a:t>大语言模型。能根据查询所得的证据生成答案。</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使用合成数据方法制造训练数据。训练大语言模型。</a:t>
            </a:r>
            <a:endParaRPr lang="zh-CN" altLang="en-US"/>
          </a:p>
          <a:p>
            <a:endParaRPr lang="zh-CN" altLang="en-US"/>
          </a:p>
        </p:txBody>
      </p:sp>
      <p:pic>
        <p:nvPicPr>
          <p:cNvPr id="4" name="图片 3" descr="upload_post_object_v2_901912452"/>
          <p:cNvPicPr>
            <a:picLocks noChangeAspect="1"/>
          </p:cNvPicPr>
          <p:nvPr/>
        </p:nvPicPr>
        <p:blipFill>
          <a:blip r:embed="rId1"/>
          <a:stretch>
            <a:fillRect/>
          </a:stretch>
        </p:blipFill>
        <p:spPr>
          <a:xfrm>
            <a:off x="1380287" y="2173497"/>
            <a:ext cx="9360751" cy="36539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RAG</a:t>
            </a:r>
            <a:r>
              <a:rPr lang="zh-CN" altLang="en-US" dirty="0"/>
              <a:t>内容简介</a:t>
            </a:r>
            <a:endParaRPr lang="zh-CN" altLang="en-US" dirty="0"/>
          </a:p>
        </p:txBody>
      </p:sp>
      <p:sp>
        <p:nvSpPr>
          <p:cNvPr id="5" name="内容占位符 4"/>
          <p:cNvSpPr>
            <a:spLocks noGrp="1"/>
          </p:cNvSpPr>
          <p:nvPr>
            <p:ph idx="1"/>
          </p:nvPr>
        </p:nvSpPr>
        <p:spPr>
          <a:xfrm>
            <a:off x="838247" y="1552928"/>
            <a:ext cx="10515600" cy="4222685"/>
          </a:xfrm>
        </p:spPr>
        <p:txBody>
          <a:bodyPr>
            <a:normAutofit lnSpcReduction="10000"/>
          </a:bodyPr>
          <a:lstStyle/>
          <a:p>
            <a:pPr algn="just">
              <a:lnSpc>
                <a:spcPct val="100000"/>
              </a:lnSpc>
            </a:pPr>
            <a:r>
              <a:rPr lang="zh-CN" altLang="en-US"/>
              <a:t>   </a:t>
            </a:r>
            <a:endParaRPr lang="zh-CN" altLang="en-US" sz="1800"/>
          </a:p>
          <a:p>
            <a:pPr algn="just">
              <a:lnSpc>
                <a:spcPct val="150000"/>
              </a:lnSpc>
            </a:pPr>
            <a:r>
              <a:rPr lang="zh-CN" altLang="en-US" sz="1800"/>
              <a:t>        虽然大语言模型（LLM）非常强大，但当涉及到一次处理大量文本和引用特定信息时，他们可能会遇到困难。最近的研究表明，当相关信息位于输入上下文的开头或结尾时，LLM性能往往最高。当模型必须访问隐藏在冗长上下文中的重要信息时，其性能会显着下降。</a:t>
            </a:r>
            <a:endParaRPr lang="zh-CN" altLang="en-US" sz="1800"/>
          </a:p>
          <a:p>
            <a:pPr algn="just">
              <a:lnSpc>
                <a:spcPct val="150000"/>
              </a:lnSpc>
            </a:pPr>
            <a:r>
              <a:rPr lang="zh-CN" altLang="en-US" sz="1800"/>
              <a:t>        为了克服这些限制，检索增强生成（RAG）等技术应运而生。RAG 能够更高效地处理大型文档和更广泛的信息检索，使其成为一个有价值的工具。</a:t>
            </a:r>
            <a:endParaRPr lang="zh-CN" altLang="en-US" sz="1800"/>
          </a:p>
          <a:p>
            <a:pPr algn="just">
              <a:lnSpc>
                <a:spcPct val="150000"/>
              </a:lnSpc>
            </a:pPr>
            <a:r>
              <a:rPr lang="zh-CN" altLang="en-US" sz="1800"/>
              <a:t>        RAG技术与微调（Fine-tuning）和提示工程（Prompt Engineering）相比，具有独特的特点。它类似于为模型提供定制的教科书，适合于精确的信息检索任务，并且在动态环境中表现出色，提供实时知识更新和有效利用外部知识源。然而，RAG也有其局限性，如较高的延迟和数据检索方面的伦理考量。</a:t>
            </a:r>
            <a:endParaRPr lang="zh-CN" altLang="en-US"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生成结果</a:t>
            </a:r>
            <a:endParaRPr lang="zh-CN" altLang="en-US"/>
          </a:p>
        </p:txBody>
      </p:sp>
      <p:graphicFrame>
        <p:nvGraphicFramePr>
          <p:cNvPr id="6" name="表格 5"/>
          <p:cNvGraphicFramePr/>
          <p:nvPr/>
        </p:nvGraphicFramePr>
        <p:xfrm>
          <a:off x="128123" y="1143048"/>
          <a:ext cx="11669395" cy="5577840"/>
        </p:xfrm>
        <a:graphic>
          <a:graphicData uri="http://schemas.openxmlformats.org/drawingml/2006/table">
            <a:tbl>
              <a:tblPr firstRow="1" bandRow="1">
                <a:tableStyleId>{5940675A-B579-460E-94D1-54222C63F5DA}</a:tableStyleId>
              </a:tblPr>
              <a:tblGrid>
                <a:gridCol w="11669395"/>
              </a:tblGrid>
              <a:tr h="5577840">
                <a:tc>
                  <a:txBody>
                    <a:bodyPr/>
                    <a:p>
                      <a:pPr algn="l">
                        <a:buNone/>
                      </a:pPr>
                      <a:r>
                        <a:rPr lang="zh-CN" altLang="en-US"/>
                        <a:t>问题：宋文帝的难民迁移政策有何目的</a:t>
                      </a:r>
                      <a:r>
                        <a:rPr lang="zh-CN" altLang="en-US" sz="1800">
                          <a:solidFill>
                            <a:schemeClr val="tx1"/>
                          </a:solidFill>
                        </a:rPr>
                        <a:t>？</a:t>
                      </a:r>
                      <a:endParaRPr lang="zh-CN" altLang="en-US" sz="1800">
                        <a:solidFill>
                          <a:schemeClr val="tx1"/>
                        </a:solidFill>
                      </a:endParaRPr>
                    </a:p>
                    <a:p>
                      <a:pPr algn="l">
                        <a:buNone/>
                      </a:pPr>
                      <a:r>
                        <a:rPr lang="zh-CN" altLang="en-US"/>
                        <a:t>问题类型：</a:t>
                      </a:r>
                      <a:r>
                        <a:rPr lang="zh-CN" altLang="en-US" sz="1800">
                          <a:solidFill>
                            <a:schemeClr val="tx1"/>
                          </a:solidFill>
                        </a:rPr>
                        <a:t>探索类</a:t>
                      </a:r>
                      <a:r>
                        <a:rPr lang="zh-CN" altLang="en-US"/>
                        <a:t>提问</a:t>
                      </a:r>
                      <a:endParaRPr lang="zh-CN" altLang="en-US"/>
                    </a:p>
                    <a:p>
                      <a:pPr algn="l">
                        <a:buNone/>
                      </a:pPr>
                      <a:endParaRPr lang="zh-CN" altLang="en-US"/>
                    </a:p>
                    <a:p>
                      <a:pPr algn="l">
                        <a:buNone/>
                      </a:pPr>
                      <a:r>
                        <a:rPr lang="zh-CN" altLang="en-US" sz="1800">
                          <a:solidFill>
                            <a:schemeClr val="tx1"/>
                          </a:solidFill>
                        </a:rPr>
                        <a:t>查询结果</a:t>
                      </a:r>
                      <a:r>
                        <a:rPr lang="zh-CN" altLang="en-US"/>
                        <a:t>：</a:t>
                      </a:r>
                      <a:r>
                        <a:rPr lang="en-US" altLang="zh-CN"/>
                        <a:t>1.xxxx</a:t>
                      </a:r>
                      <a:endParaRPr lang="en-US" altLang="zh-CN"/>
                    </a:p>
                    <a:p>
                      <a:pPr algn="l">
                        <a:buNone/>
                      </a:pPr>
                      <a:r>
                        <a:rPr lang="en-US" altLang="zh-CN"/>
                        <a:t>2.xxxx</a:t>
                      </a:r>
                      <a:endParaRPr lang="en-US" altLang="zh-CN"/>
                    </a:p>
                    <a:p>
                      <a:pPr algn="l">
                        <a:buNone/>
                      </a:pPr>
                      <a:r>
                        <a:rPr lang="en-US" altLang="zh-CN"/>
                        <a:t>3.xxxx</a:t>
                      </a:r>
                      <a:endParaRPr lang="en-US" altLang="zh-CN"/>
                    </a:p>
                    <a:p>
                      <a:pPr algn="l">
                        <a:buNone/>
                      </a:pPr>
                      <a:r>
                        <a:rPr lang="en-US" altLang="zh-CN"/>
                        <a:t>4.xxxx</a:t>
                      </a:r>
                      <a:endParaRPr lang="en-US" altLang="zh-CN"/>
                    </a:p>
                    <a:p>
                      <a:pPr algn="l">
                        <a:buNone/>
                      </a:pPr>
                      <a:r>
                        <a:rPr lang="en-US" altLang="zh-CN"/>
                        <a:t>5.xxxx</a:t>
                      </a:r>
                      <a:endParaRPr lang="en-US" altLang="zh-CN"/>
                    </a:p>
                    <a:p>
                      <a:pPr algn="l">
                        <a:buNone/>
                      </a:pPr>
                      <a:endParaRPr lang="zh-CN" altLang="en-US"/>
                    </a:p>
                    <a:p>
                      <a:pPr algn="l">
                        <a:buNone/>
                      </a:pPr>
                      <a:r>
                        <a:rPr lang="zh-CN" altLang="en-US"/>
                        <a:t>宋文帝的难民迁移政策的目的主要有以下几点：</a:t>
                      </a:r>
                      <a:endParaRPr lang="zh-CN" altLang="en-US"/>
                    </a:p>
                    <a:p>
                      <a:pPr algn="l">
                        <a:buNone/>
                      </a:pPr>
                      <a:endParaRPr lang="zh-CN" altLang="en-US"/>
                    </a:p>
                    <a:p>
                      <a:pPr algn="l">
                        <a:buNone/>
                      </a:pPr>
                      <a:r>
                        <a:rPr lang="zh-CN" altLang="en-US"/>
                        <a:t>稳定边疆：通过将彭城难民迁移到瓜步，江西难民迁移到姑孰，宋文帝可能是为了巩固边疆安全，防止边疆地区的居民因战乱而流失，从而保持边疆地区的稳定。</a:t>
                      </a:r>
                      <a:endParaRPr lang="zh-CN" altLang="en-US"/>
                    </a:p>
                    <a:p>
                      <a:pPr algn="l">
                        <a:buNone/>
                      </a:pPr>
                      <a:r>
                        <a:rPr lang="zh-CN" altLang="en-US"/>
                        <a:t>经济发展：迁移难民可能也是为了促进经济较发达地区的劳动力补充，通过增加人口来促进这些地区的经济发展。</a:t>
                      </a:r>
                      <a:endParaRPr lang="zh-CN" altLang="en-US"/>
                    </a:p>
                    <a:p>
                      <a:pPr algn="l">
                        <a:buNone/>
                      </a:pPr>
                      <a:r>
                        <a:rPr lang="zh-CN" altLang="en-US"/>
                        <a:t>军事战略：难民迁移可能是出于军事战略的考虑，通过调整人口分布，增强某些战略要地的防守能力，或者是为了避免难民成为敌对势力的兵源。</a:t>
                      </a:r>
                      <a:endParaRPr lang="zh-CN" altLang="en-US"/>
                    </a:p>
                    <a:p>
                      <a:pPr algn="l">
                        <a:buNone/>
                      </a:pPr>
                      <a:r>
                        <a:rPr lang="zh-CN" altLang="en-US"/>
                        <a:t>社会秩序：难民往往因为战争而流离失所，迁移他们可能有助于恢复社会秩序，避免他们在原居地形成不稳定因素。</a:t>
                      </a:r>
                      <a:endParaRPr lang="zh-CN" altLang="en-US"/>
                    </a:p>
                    <a:p>
                      <a:pPr algn="l">
                        <a:buNone/>
                      </a:pPr>
                      <a:r>
                        <a:rPr lang="zh-CN" altLang="en-US"/>
                        <a:t>改善难民生活：将难民从战乱地区迁移到相对和平的地区，可能是为了改善他们的生活条件，减少因战争带来的苦难。</a:t>
                      </a:r>
                      <a:endParaRPr lang="zh-CN" altLang="en-US"/>
                    </a:p>
                    <a:p>
                      <a:pPr algn="l">
                        <a:buNone/>
                      </a:pPr>
                      <a:r>
                        <a:rPr lang="zh-CN" altLang="en-US"/>
                        <a:t>结果：死者无数</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生成结果</a:t>
            </a:r>
            <a:endParaRPr lang="zh-CN" altLang="en-US"/>
          </a:p>
        </p:txBody>
      </p:sp>
      <p:graphicFrame>
        <p:nvGraphicFramePr>
          <p:cNvPr id="6" name="表格 5"/>
          <p:cNvGraphicFramePr/>
          <p:nvPr/>
        </p:nvGraphicFramePr>
        <p:xfrm>
          <a:off x="514371" y="1332230"/>
          <a:ext cx="11318875" cy="5169535"/>
        </p:xfrm>
        <a:graphic>
          <a:graphicData uri="http://schemas.openxmlformats.org/drawingml/2006/table">
            <a:tbl>
              <a:tblPr firstRow="1" bandRow="1">
                <a:tableStyleId>{5940675A-B579-460E-94D1-54222C63F5DA}</a:tableStyleId>
              </a:tblPr>
              <a:tblGrid>
                <a:gridCol w="11318875"/>
              </a:tblGrid>
              <a:tr h="5169535">
                <a:tc>
                  <a:txBody>
                    <a:bodyPr/>
                    <a:p>
                      <a:pPr algn="l">
                        <a:buNone/>
                      </a:pPr>
                      <a:r>
                        <a:rPr lang="zh-CN" altLang="en-US"/>
                        <a:t>问题：明朝</a:t>
                      </a:r>
                      <a:r>
                        <a:rPr lang="zh-CN" altLang="en-US" sz="1800">
                          <a:solidFill>
                            <a:schemeClr val="tx1"/>
                          </a:solidFill>
                        </a:rPr>
                        <a:t>成化十一年福建的传染病导致了多少人死亡？</a:t>
                      </a:r>
                      <a:endParaRPr lang="zh-CN" altLang="en-US" sz="1800">
                        <a:solidFill>
                          <a:schemeClr val="tx1"/>
                        </a:solidFill>
                      </a:endParaRPr>
                    </a:p>
                    <a:p>
                      <a:pPr algn="l">
                        <a:buNone/>
                      </a:pPr>
                      <a:r>
                        <a:rPr lang="zh-CN" altLang="en-US"/>
                        <a:t>问题类型：</a:t>
                      </a:r>
                      <a:r>
                        <a:rPr lang="zh-CN" altLang="en-US" sz="1800">
                          <a:solidFill>
                            <a:schemeClr val="tx1"/>
                          </a:solidFill>
                        </a:rPr>
                        <a:t>知识</a:t>
                      </a:r>
                      <a:r>
                        <a:rPr lang="zh-CN" altLang="en-US"/>
                        <a:t>类提问</a:t>
                      </a:r>
                      <a:endParaRPr lang="zh-CN" altLang="en-US"/>
                    </a:p>
                    <a:p>
                      <a:pPr algn="l">
                        <a:buNone/>
                      </a:pPr>
                      <a:endParaRPr lang="zh-CN" altLang="en-US"/>
                    </a:p>
                    <a:p>
                      <a:pPr algn="l">
                        <a:buNone/>
                      </a:pPr>
                      <a:r>
                        <a:rPr lang="zh-CN" altLang="en-US" sz="1800">
                          <a:solidFill>
                            <a:schemeClr val="tx1"/>
                          </a:solidFill>
                        </a:rPr>
                        <a:t>查询结果</a:t>
                      </a:r>
                      <a:r>
                        <a:rPr lang="zh-CN" altLang="en-US"/>
                        <a:t>：</a:t>
                      </a:r>
                      <a:r>
                        <a:rPr lang="en-US" altLang="zh-CN"/>
                        <a:t>1.xxxx</a:t>
                      </a:r>
                      <a:endParaRPr lang="en-US" altLang="zh-CN"/>
                    </a:p>
                    <a:p>
                      <a:pPr algn="l">
                        <a:buNone/>
                      </a:pPr>
                      <a:r>
                        <a:rPr lang="en-US" altLang="zh-CN"/>
                        <a:t>2.xxxx</a:t>
                      </a:r>
                      <a:endParaRPr lang="en-US" altLang="zh-CN"/>
                    </a:p>
                    <a:p>
                      <a:pPr algn="l">
                        <a:buNone/>
                      </a:pPr>
                      <a:r>
                        <a:rPr lang="en-US" altLang="zh-CN"/>
                        <a:t>3.xxxx</a:t>
                      </a:r>
                      <a:endParaRPr lang="en-US" altLang="zh-CN"/>
                    </a:p>
                    <a:p>
                      <a:pPr algn="l">
                        <a:buNone/>
                      </a:pPr>
                      <a:r>
                        <a:rPr lang="en-US" altLang="zh-CN"/>
                        <a:t>4.xxxx</a:t>
                      </a:r>
                      <a:endParaRPr lang="en-US" altLang="zh-CN"/>
                    </a:p>
                    <a:p>
                      <a:pPr algn="l">
                        <a:buNone/>
                      </a:pPr>
                      <a:r>
                        <a:rPr lang="en-US" altLang="zh-CN"/>
                        <a:t>5.xxxx</a:t>
                      </a:r>
                      <a:endParaRPr lang="en-US" altLang="zh-CN"/>
                    </a:p>
                    <a:p>
                      <a:pPr algn="l">
                        <a:buNone/>
                      </a:pPr>
                      <a:endParaRPr lang="zh-CN" altLang="en-US"/>
                    </a:p>
                    <a:p>
                      <a:pPr algn="l">
                        <a:buNone/>
                      </a:pPr>
                      <a:r>
                        <a:rPr lang="zh-CN" altLang="en-US"/>
                        <a:t>根据证据中的《明史_志·卷四》的记载，明朝成化十一年（1475年）八月，福建发生了大范围的传染病，并且疫情蔓延到了江西，但具体死亡人数并未明确记载，文中仅提到“死者无数”。因此，无法给出一个确切的死亡人数。</a:t>
                      </a:r>
                      <a:endParaRPr lang="zh-CN" altLang="en-US"/>
                    </a:p>
                    <a:p>
                      <a:pPr algn="l">
                        <a:buNone/>
                      </a:pPr>
                      <a:endParaRPr lang="zh-CN" altLang="en-US"/>
                    </a:p>
                    <a:p>
                      <a:pPr algn="l">
                        <a:buNone/>
                      </a:pPr>
                      <a:r>
                        <a:rPr lang="zh-CN" altLang="en-US"/>
                        <a:t>结果：死者无数</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E7E6E6">
                        <a:alpha val="100000"/>
                      </a:srgbClr>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04</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29" y="2505672"/>
            <a:ext cx="6121985" cy="769441"/>
          </a:xfrm>
          <a:prstGeom prst="rect">
            <a:avLst/>
          </a:prstGeom>
        </p:spPr>
        <p:txBody>
          <a:bodyPr wrap="square">
            <a:spAutoFit/>
          </a:bodyPr>
          <a:lstStyle/>
          <a:p>
            <a:r>
              <a:rPr lang="en-US" altLang="zh-CN" sz="4400" dirty="0">
                <a:ln w="6350">
                  <a:noFill/>
                </a:ln>
                <a:solidFill>
                  <a:schemeClr val="accent6">
                    <a:lumMod val="50000"/>
                  </a:schemeClr>
                </a:solidFill>
                <a:latin typeface="Impact" panose="020B0806030902050204" pitchFamily="34" charset="0"/>
                <a:ea typeface="微软雅黑" panose="020B0503020204020204" pitchFamily="34" charset="-122"/>
              </a:rPr>
              <a:t>R A G </a:t>
            </a: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面临的挑战</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多跳问题</a:t>
            </a:r>
            <a:endParaRPr lang="zh-CN" altLang="en-US"/>
          </a:p>
        </p:txBody>
      </p:sp>
      <p:sp>
        <p:nvSpPr>
          <p:cNvPr id="4" name="文本框 3"/>
          <p:cNvSpPr txBox="1"/>
          <p:nvPr/>
        </p:nvSpPr>
        <p:spPr>
          <a:xfrm>
            <a:off x="470043" y="1275624"/>
            <a:ext cx="11388906" cy="5079931"/>
          </a:xfrm>
          <a:prstGeom prst="rect">
            <a:avLst/>
          </a:prstGeom>
          <a:noFill/>
        </p:spPr>
        <p:txBody>
          <a:bodyPr wrap="square" rtlCol="0" anchor="t">
            <a:noAutofit/>
          </a:bodyPr>
          <a:p>
            <a:pPr algn="l"/>
            <a:r>
              <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多跳问题是指在处理某些复杂问题时，问答系统不能通过单次信息检索直接得到答案，而需要通过一系列的中间步骤，即“跳”，来逐步接近最终答案。</a:t>
            </a:r>
            <a:endPar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endPar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endPar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问题本身的特性包括：</a:t>
            </a:r>
            <a:endPar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复杂性：问题通常涉及多个概念、实体和关系，需要系统具备深层次的推理能力。</a:t>
            </a:r>
            <a:endPar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中间步骤：解答这类问题需要多个中间步骤，每个步骤都可能涉及不同的信息源和推理路径。</a:t>
            </a:r>
            <a:endPar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信息连贯性：在多跳过程中，保持信息的连贯性是一大挑战，系统需要记住并利用之前的检索结果。</a:t>
            </a:r>
            <a:endPar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推理逻辑：系统不仅需要检索信息，还需要理解和应用逻辑推理，以连接不同的信息片段。</a:t>
            </a:r>
            <a:endPar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资源消耗：多跳查询往往需要更多的计算资源和时间，这可能导致系统效率降低。</a:t>
            </a:r>
            <a:endPar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endPar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比如说：“李白在进入长安一年之后写过哪些诗歌？”这一问题就需要进行深层次和分步骤的推理。先从史料中提取出李白进入长安的年份，然后再对李白的诗歌集进行分析和提炼。</a:t>
            </a:r>
            <a:endParaRPr lang="zh-CN" altLang="en-US" sz="20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图结构数据处理能力</a:t>
            </a:r>
            <a:endParaRPr lang="zh-CN" altLang="en-US"/>
          </a:p>
        </p:txBody>
      </p:sp>
      <p:sp>
        <p:nvSpPr>
          <p:cNvPr id="3" name="内容占位符 2"/>
          <p:cNvSpPr>
            <a:spLocks noGrp="1"/>
          </p:cNvSpPr>
          <p:nvPr>
            <p:ph idx="1"/>
          </p:nvPr>
        </p:nvSpPr>
        <p:spPr>
          <a:xfrm>
            <a:off x="356105" y="1143048"/>
            <a:ext cx="11835847" cy="5419592"/>
          </a:xfrm>
        </p:spPr>
        <p:txBody>
          <a:bodyPr/>
          <a:p>
            <a:r>
              <a:rPr lang="zh-CN" altLang="en-US" sz="2000"/>
              <a:t>图结构信息处理问题涉及到如何利用图这种数据结构来增强问答系统的能力，尤其是在处理具有复杂关系的数据时。</a:t>
            </a:r>
            <a:endParaRPr lang="zh-CN" altLang="en-US" sz="2000"/>
          </a:p>
          <a:p>
            <a:r>
              <a:rPr lang="zh-CN" altLang="en-US" sz="2000"/>
              <a:t>问题本身的特性包括：</a:t>
            </a:r>
            <a:endParaRPr lang="zh-CN" altLang="en-US" sz="2000"/>
          </a:p>
          <a:p>
            <a:r>
              <a:rPr lang="zh-CN" altLang="en-US" sz="2000"/>
              <a:t>数据复杂性：图结构数据通常包含大量的节点和边，这些节点和边代表了实体及其之间的关系，处理起来非常复杂。</a:t>
            </a:r>
            <a:endParaRPr lang="zh-CN" altLang="en-US" sz="2000"/>
          </a:p>
          <a:p>
            <a:r>
              <a:rPr lang="zh-CN" altLang="en-US" sz="2000"/>
              <a:t>关系推理：问答系统需要能够理解和推理图中节点之间的关系，这通常超出了传统检索系统的能力范围。</a:t>
            </a:r>
            <a:endParaRPr lang="zh-CN" altLang="en-US" sz="2000"/>
          </a:p>
          <a:p>
            <a:r>
              <a:rPr lang="zh-CN" altLang="en-US" sz="2000"/>
              <a:t>路径发现：在图中找到从问题到答案的有效路径是一个挑战，尤其是在大型和复杂的图中。</a:t>
            </a:r>
            <a:endParaRPr lang="zh-CN" altLang="en-US" sz="2000"/>
          </a:p>
          <a:p>
            <a:r>
              <a:rPr lang="zh-CN" altLang="en-US" sz="2000"/>
              <a:t>知识图谱构建：古籍知识图谱的构建也是一个具有挑战性的问题。需要从复杂的古籍文本中抽象出错综复杂的路径关系。</a:t>
            </a:r>
            <a:endParaRPr lang="zh-CN" altLang="en-US" sz="2000"/>
          </a:p>
          <a:p>
            <a:endParaRPr lang="zh-CN" altLang="en-US" sz="2000"/>
          </a:p>
          <a:p>
            <a:r>
              <a:rPr lang="zh-CN" altLang="en-US" sz="2000">
                <a:solidFill>
                  <a:schemeClr val="tx1"/>
                </a:solidFill>
                <a:ea typeface="宋体" panose="02010600030101010101" pitchFamily="2" charset="-122"/>
              </a:rPr>
              <a:t>举例</a:t>
            </a:r>
            <a:r>
              <a:rPr lang="zh-CN" altLang="en-US" sz="2000"/>
              <a:t>：“刘备和刘邦之间是什么样的</a:t>
            </a:r>
            <a:r>
              <a:rPr lang="zh-CN" altLang="en-US" sz="2000">
                <a:solidFill>
                  <a:schemeClr val="tx1"/>
                </a:solidFill>
                <a:ea typeface="宋体" panose="02010600030101010101" pitchFamily="2" charset="-122"/>
              </a:rPr>
              <a:t>血缘</a:t>
            </a:r>
            <a:r>
              <a:rPr lang="zh-CN" altLang="en-US" sz="2000"/>
              <a:t>关系？请给出二者间的关系子图”</a:t>
            </a:r>
            <a:endParaRPr lang="zh-CN" altLang="en-US"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长文本问题</a:t>
            </a:r>
            <a:endParaRPr lang="zh-CN" altLang="en-US"/>
          </a:p>
        </p:txBody>
      </p:sp>
      <p:sp>
        <p:nvSpPr>
          <p:cNvPr id="3" name="内容占位符 2"/>
          <p:cNvSpPr>
            <a:spLocks noGrp="1"/>
          </p:cNvSpPr>
          <p:nvPr>
            <p:ph idx="1"/>
          </p:nvPr>
        </p:nvSpPr>
        <p:spPr>
          <a:xfrm>
            <a:off x="536890" y="1143048"/>
            <a:ext cx="11655061" cy="5479854"/>
          </a:xfrm>
        </p:spPr>
        <p:txBody>
          <a:bodyPr/>
          <a:p>
            <a:r>
              <a:rPr lang="zh-CN" altLang="en-US"/>
              <a:t>随着大语言模型允许的最大输入长度进一步</a:t>
            </a:r>
            <a:r>
              <a:rPr lang="zh-CN" altLang="en-US">
                <a:solidFill>
                  <a:schemeClr val="tx1"/>
                </a:solidFill>
                <a:ea typeface="宋体" panose="02010600030101010101" pitchFamily="2" charset="-122"/>
              </a:rPr>
              <a:t>增长</a:t>
            </a:r>
            <a:r>
              <a:rPr lang="zh-CN" altLang="en-US"/>
              <a:t>，现有大模型的</a:t>
            </a:r>
            <a:r>
              <a:rPr lang="zh-CN" altLang="en-US">
                <a:solidFill>
                  <a:schemeClr val="tx1"/>
                </a:solidFill>
                <a:ea typeface="宋体" panose="02010600030101010101" pitchFamily="2" charset="-122"/>
              </a:rPr>
              <a:t>“大海捞针”能力显著提升。将整个数据库全部输入大语言模型作为上下文已经不再困难。</a:t>
            </a:r>
            <a:r>
              <a:rPr lang="en-US" altLang="zh-CN">
                <a:solidFill>
                  <a:schemeClr val="tx1"/>
                </a:solidFill>
                <a:ea typeface="宋体" panose="02010600030101010101" pitchFamily="2" charset="-122"/>
              </a:rPr>
              <a:t>RAG</a:t>
            </a:r>
            <a:r>
              <a:rPr lang="zh-CN" altLang="en-US">
                <a:solidFill>
                  <a:schemeClr val="tx1"/>
                </a:solidFill>
                <a:ea typeface="宋体" panose="02010600030101010101" pitchFamily="2" charset="-122"/>
              </a:rPr>
              <a:t>的优势可能在长文本下有所削弱。</a:t>
            </a:r>
            <a:endParaRPr lang="zh-CN" altLang="en-US">
              <a:solidFill>
                <a:schemeClr val="tx1"/>
              </a:solidFill>
              <a:ea typeface="宋体" panose="02010600030101010101" pitchFamily="2" charset="-122"/>
            </a:endParaRPr>
          </a:p>
          <a:p/>
        </p:txBody>
      </p:sp>
      <p:pic>
        <p:nvPicPr>
          <p:cNvPr id="4" name="图片 3" descr="upload_post_object_v2_3234273596"/>
          <p:cNvPicPr>
            <a:picLocks noChangeAspect="1"/>
          </p:cNvPicPr>
          <p:nvPr/>
        </p:nvPicPr>
        <p:blipFill>
          <a:blip r:embed="rId1"/>
          <a:stretch>
            <a:fillRect/>
          </a:stretch>
        </p:blipFill>
        <p:spPr>
          <a:xfrm>
            <a:off x="3278266" y="2333374"/>
            <a:ext cx="8579064" cy="42895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rPr>
              <a:t>01</a:t>
            </a:r>
            <a:endParaRPr kumimoji="0" lang="zh-CN" altLang="en-US" sz="80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endParaRPr>
          </a:p>
        </p:txBody>
      </p:sp>
      <p:sp>
        <p:nvSpPr>
          <p:cNvPr id="8" name="矩形 7"/>
          <p:cNvSpPr/>
          <p:nvPr/>
        </p:nvSpPr>
        <p:spPr>
          <a:xfrm>
            <a:off x="2172929" y="2505672"/>
            <a:ext cx="6560524" cy="7683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rPr>
              <a:t>R A G </a:t>
            </a:r>
            <a:r>
              <a:rPr kumimoji="0" lang="zh-CN" altLang="en-US" sz="44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rPr>
              <a:t>基本原理与相关技术</a:t>
            </a:r>
            <a:endParaRPr kumimoji="0" lang="zh-CN" altLang="en-US" sz="44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RAG</a:t>
            </a:r>
            <a:r>
              <a:rPr lang="zh-CN" altLang="en-US" dirty="0"/>
              <a:t>基本原理</a:t>
            </a:r>
            <a:endParaRPr lang="zh-CN" altLang="en-US" dirty="0"/>
          </a:p>
        </p:txBody>
      </p:sp>
      <p:pic>
        <p:nvPicPr>
          <p:cNvPr id="3" name="图片 2" descr="upload_post_object_v2_2880537309"/>
          <p:cNvPicPr>
            <a:picLocks noChangeAspect="1"/>
          </p:cNvPicPr>
          <p:nvPr/>
        </p:nvPicPr>
        <p:blipFill>
          <a:blip r:embed="rId1"/>
          <a:stretch>
            <a:fillRect/>
          </a:stretch>
        </p:blipFill>
        <p:spPr>
          <a:xfrm>
            <a:off x="1611874" y="1216111"/>
            <a:ext cx="8666882" cy="53466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RAG</a:t>
            </a:r>
            <a:r>
              <a:rPr lang="zh-CN" altLang="en-US" dirty="0"/>
              <a:t>比较</a:t>
            </a:r>
            <a:endParaRPr lang="zh-CN" altLang="en-US" dirty="0"/>
          </a:p>
        </p:txBody>
      </p:sp>
      <p:sp>
        <p:nvSpPr>
          <p:cNvPr id="5" name="内容占位符 4"/>
          <p:cNvSpPr>
            <a:spLocks noGrp="1"/>
          </p:cNvSpPr>
          <p:nvPr>
            <p:ph idx="1"/>
          </p:nvPr>
        </p:nvSpPr>
        <p:spPr>
          <a:xfrm>
            <a:off x="507723" y="5256988"/>
            <a:ext cx="11412737" cy="1448642"/>
          </a:xfrm>
        </p:spPr>
        <p:txBody>
          <a:bodyPr/>
          <a:lstStyle/>
          <a:p>
            <a:r>
              <a:rPr lang="zh-CN" altLang="en-US" sz="1800"/>
              <a:t>        对于大语言模型, RAG通常与微调(Fine-tuning)和提示工程(prompt engineering)相比较。每种方法都有不同的特征，如图所示使用象限图来说明三种方法在外部知识需求和模型适应需求两个维度上的差异。快速工程利用模型的内在能力，将外部知识和模型适应的必要性降到最低。RAG可以被比作为信息检索提供了一个具有定制教科书的模型，非常适合精确的信息检索任务。相比之下，微调就像学生随着时间的推移将知识内化，适用于需要复制特定结构、风格或格式的场景。</a:t>
            </a:r>
            <a:endParaRPr lang="zh-CN" altLang="en-US" sz="1800"/>
          </a:p>
        </p:txBody>
      </p:sp>
      <p:pic>
        <p:nvPicPr>
          <p:cNvPr id="3" name="图片 2" descr="upload_post_object_v2_3581664849"/>
          <p:cNvPicPr>
            <a:picLocks noChangeAspect="1"/>
          </p:cNvPicPr>
          <p:nvPr/>
        </p:nvPicPr>
        <p:blipFill>
          <a:blip r:embed="rId1"/>
          <a:stretch>
            <a:fillRect/>
          </a:stretch>
        </p:blipFill>
        <p:spPr>
          <a:xfrm>
            <a:off x="2330385" y="997286"/>
            <a:ext cx="7305389" cy="42597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RAG</a:t>
            </a:r>
            <a:r>
              <a:rPr lang="zh-CN" altLang="en-US" dirty="0"/>
              <a:t>框架</a:t>
            </a:r>
            <a:endParaRPr lang="zh-CN" altLang="en-US" dirty="0"/>
          </a:p>
        </p:txBody>
      </p:sp>
      <p:sp>
        <p:nvSpPr>
          <p:cNvPr id="5" name="内容占位符 4"/>
          <p:cNvSpPr>
            <a:spLocks noGrp="1"/>
          </p:cNvSpPr>
          <p:nvPr>
            <p:ph idx="1"/>
          </p:nvPr>
        </p:nvSpPr>
        <p:spPr/>
        <p:txBody>
          <a:bodyPr>
            <a:normAutofit fontScale="90000"/>
          </a:bodyPr>
          <a:lstStyle/>
          <a:p>
            <a:pPr>
              <a:lnSpc>
                <a:spcPct val="120000"/>
              </a:lnSpc>
            </a:pPr>
            <a:r>
              <a:rPr lang="zh-CN" altLang="en-US" sz="2200" b="1"/>
              <a:t>朴素 </a:t>
            </a:r>
            <a:r>
              <a:rPr lang="en-US" altLang="zh-CN" sz="2200" b="1"/>
              <a:t>RAG</a:t>
            </a:r>
            <a:r>
              <a:rPr lang="zh-CN" altLang="en-US" sz="2200" b="1"/>
              <a:t>（Naive RAG）</a:t>
            </a:r>
            <a:endParaRPr lang="zh-CN" altLang="en-US" sz="2200" b="1"/>
          </a:p>
          <a:p>
            <a:pPr>
              <a:lnSpc>
                <a:spcPct val="120000"/>
              </a:lnSpc>
            </a:pPr>
            <a:r>
              <a:rPr lang="zh-CN" altLang="en-US" sz="2200"/>
              <a:t>1. 索引 — 将文档库分割成较短的</a:t>
            </a:r>
            <a:r>
              <a:rPr lang="zh-CN" altLang="en-US" sz="2200">
                <a:solidFill>
                  <a:schemeClr val="tx1"/>
                </a:solidFill>
                <a:ea typeface="宋体" panose="02010600030101010101" pitchFamily="2" charset="-122"/>
              </a:rPr>
              <a:t>小块</a:t>
            </a:r>
            <a:r>
              <a:rPr lang="zh-CN" altLang="en-US" sz="2200"/>
              <a:t>，并通过编码器构建向量索引。</a:t>
            </a:r>
            <a:endParaRPr lang="zh-CN" altLang="en-US" sz="2200"/>
          </a:p>
          <a:p>
            <a:pPr>
              <a:lnSpc>
                <a:spcPct val="120000"/>
              </a:lnSpc>
            </a:pPr>
            <a:r>
              <a:rPr lang="zh-CN" altLang="en-US" sz="2200"/>
              <a:t>2. 检索 — 根据问题和小块的相似度检索相关文档片段。</a:t>
            </a:r>
            <a:endParaRPr lang="zh-CN" altLang="en-US" sz="2200"/>
          </a:p>
          <a:p>
            <a:pPr>
              <a:lnSpc>
                <a:spcPct val="120000"/>
              </a:lnSpc>
            </a:pPr>
            <a:r>
              <a:rPr lang="zh-CN" altLang="en-US" sz="2200"/>
              <a:t>3. 生成 — 以检索到的上下文为条件，生成问题的回答。</a:t>
            </a:r>
            <a:endParaRPr lang="zh-CN" altLang="en-US" sz="2200"/>
          </a:p>
          <a:p>
            <a:pPr>
              <a:lnSpc>
                <a:spcPct val="120000"/>
              </a:lnSpc>
            </a:pPr>
            <a:r>
              <a:rPr lang="zh-CN" altLang="en-US" sz="2200" b="1"/>
              <a:t>进阶的 RAG（Advanced RAG）</a:t>
            </a:r>
            <a:endParaRPr lang="zh-CN" altLang="en-US" sz="2200" b="1"/>
          </a:p>
          <a:p>
            <a:pPr>
              <a:lnSpc>
                <a:spcPct val="120000"/>
              </a:lnSpc>
            </a:pPr>
            <a:r>
              <a:rPr lang="zh-CN" altLang="en-US" sz="2200"/>
              <a:t>在数据索引、检索前和检索后都进行额外处理。</a:t>
            </a:r>
            <a:endParaRPr lang="zh-CN" altLang="en-US" sz="2200"/>
          </a:p>
          <a:p>
            <a:pPr>
              <a:lnSpc>
                <a:spcPct val="120000"/>
              </a:lnSpc>
            </a:pPr>
            <a:r>
              <a:rPr lang="zh-CN" altLang="en-US" sz="2200" b="1"/>
              <a:t>模块化 RAG（Modular RAG）</a:t>
            </a:r>
            <a:endParaRPr lang="zh-CN" altLang="en-US" sz="2200" b="1"/>
          </a:p>
          <a:p>
            <a:pPr>
              <a:lnSpc>
                <a:spcPct val="120000"/>
              </a:lnSpc>
            </a:pPr>
            <a:r>
              <a:rPr lang="zh-CN" altLang="en-US" sz="2200"/>
              <a:t>        模块化 RAG引入了更多的具体功能模块，例如查询搜索引擎、融合多个回答。技术上将检索与微调、强化学习等技术融合。流程上也对 RAG 模块之间进行设计和编排，出现了多种的 RAG 模式</a:t>
            </a:r>
            <a:r>
              <a:rPr lang="zh-CN" altLang="en-US" sz="2200"/>
              <a:t>。</a:t>
            </a:r>
            <a:endParaRPr lang="zh-CN" altLang="en-US" sz="2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RAG</a:t>
            </a:r>
            <a:r>
              <a:rPr lang="zh-CN" altLang="en-US" dirty="0"/>
              <a:t>预处理</a:t>
            </a:r>
            <a:endParaRPr lang="zh-CN" altLang="en-US" dirty="0"/>
          </a:p>
        </p:txBody>
      </p:sp>
      <p:sp>
        <p:nvSpPr>
          <p:cNvPr id="5" name="内容占位符 4"/>
          <p:cNvSpPr>
            <a:spLocks noGrp="1"/>
          </p:cNvSpPr>
          <p:nvPr>
            <p:ph idx="1"/>
          </p:nvPr>
        </p:nvSpPr>
        <p:spPr/>
        <p:txBody>
          <a:bodyPr>
            <a:normAutofit/>
          </a:bodyPr>
          <a:lstStyle/>
          <a:p>
            <a:pPr>
              <a:lnSpc>
                <a:spcPct val="120000"/>
              </a:lnSpc>
            </a:pPr>
            <a:r>
              <a:rPr lang="zh-CN" altLang="en-US" sz="2000"/>
              <a:t>涉及五种主要策略:增强数据粒度、优化索引结构、添加元数据、对齐优化和混合检索。</a:t>
            </a:r>
            <a:endParaRPr lang="zh-CN" altLang="en-US" sz="2000"/>
          </a:p>
          <a:p>
            <a:pPr>
              <a:lnSpc>
                <a:spcPct val="120000"/>
              </a:lnSpc>
            </a:pPr>
            <a:r>
              <a:rPr lang="zh-CN" altLang="en-US" sz="2000"/>
              <a:t>        增强数据粒度旨在提高文本的标准化、一致性、事实准确性和丰富的上下文，从而提高RAG系统的性能。这包括删除不相关的信息，消除实体和术语中的歧义，确认事实的准确性，维护上下文和更新过时的文件。</a:t>
            </a:r>
            <a:endParaRPr lang="zh-CN" altLang="en-US" sz="2000"/>
          </a:p>
          <a:p>
            <a:pPr>
              <a:lnSpc>
                <a:spcPct val="120000"/>
              </a:lnSpc>
            </a:pPr>
            <a:r>
              <a:rPr lang="zh-CN" altLang="en-US" sz="2000"/>
              <a:t>        优化索引结构包括调整块的大小以捕获相关上下文、跨多个索引路径进行查询，以及通过利用图数据索引中节点之间的关系来合并图结构中的信息以捕获相关上下文。</a:t>
            </a:r>
            <a:endParaRPr lang="zh-CN" altLang="en-US" sz="2000"/>
          </a:p>
          <a:p>
            <a:pPr>
              <a:lnSpc>
                <a:spcPct val="120000"/>
              </a:lnSpc>
            </a:pPr>
            <a:r>
              <a:rPr lang="zh-CN" altLang="en-US" sz="2000"/>
              <a:t>        添加元数据信息包括将引用的元数据(如日期和用途)集成到块中以进行过滤，以及将引用的章节和小节等元数据集成到块中以提高检索效率。</a:t>
            </a:r>
            <a:endParaRPr lang="zh-CN" altLang="en-US" sz="2000"/>
          </a:p>
          <a:p>
            <a:pPr>
              <a:lnSpc>
                <a:spcPct val="120000"/>
              </a:lnSpc>
            </a:pPr>
            <a:r>
              <a:rPr lang="zh-CN" altLang="en-US" sz="2000"/>
              <a:t>        对齐优化通过在文档中引入“假设问题” 来纠正对齐问题和差异，从而解决文档之间的对齐问题和差异。</a:t>
            </a:r>
            <a:endParaRPr lang="zh-CN" altLang="en-US" sz="2000"/>
          </a:p>
        </p:txBody>
      </p:sp>
    </p:spTree>
  </p:cSld>
  <p:clrMapOvr>
    <a:masterClrMapping/>
  </p:clrMapOvr>
</p:sld>
</file>

<file path=ppt/theme/theme1.xml><?xml version="1.0" encoding="utf-8"?>
<a:theme xmlns:a="http://schemas.openxmlformats.org/drawingml/2006/main" name="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10157</Words>
  <Application>WPS 演示</Application>
  <PresentationFormat>宽屏</PresentationFormat>
  <Paragraphs>446</Paragraphs>
  <Slides>45</Slides>
  <Notes>1</Notes>
  <HiddenSlides>0</HiddenSlides>
  <MMClips>0</MMClips>
  <ScaleCrop>false</ScaleCrop>
  <HeadingPairs>
    <vt:vector size="6" baseType="variant">
      <vt:variant>
        <vt:lpstr>已用的字体</vt:lpstr>
      </vt:variant>
      <vt:variant>
        <vt:i4>16</vt:i4>
      </vt:variant>
      <vt:variant>
        <vt:lpstr>主题</vt:lpstr>
      </vt:variant>
      <vt:variant>
        <vt:i4>5</vt:i4>
      </vt:variant>
      <vt:variant>
        <vt:lpstr>幻灯片标题</vt:lpstr>
      </vt:variant>
      <vt:variant>
        <vt:i4>45</vt:i4>
      </vt:variant>
    </vt:vector>
  </HeadingPairs>
  <TitlesOfParts>
    <vt:vector size="66" baseType="lpstr">
      <vt:lpstr>Arial</vt:lpstr>
      <vt:lpstr>宋体</vt:lpstr>
      <vt:lpstr>Wingdings</vt:lpstr>
      <vt:lpstr>Times New Roman</vt:lpstr>
      <vt:lpstr>等线</vt:lpstr>
      <vt:lpstr>楷体</vt:lpstr>
      <vt:lpstr>Source Han Sans SC</vt:lpstr>
      <vt:lpstr>Segoe Print</vt:lpstr>
      <vt:lpstr>Arial Black</vt:lpstr>
      <vt:lpstr>Impact</vt:lpstr>
      <vt:lpstr>微软雅黑</vt:lpstr>
      <vt:lpstr>Calibri</vt:lpstr>
      <vt:lpstr>Arial Unicode MS</vt:lpstr>
      <vt:lpstr>-apple-system</vt:lpstr>
      <vt:lpstr>PingFang SC</vt:lpstr>
      <vt:lpstr>黑体</vt:lpstr>
      <vt:lpstr>njau</vt:lpstr>
      <vt:lpstr>1_NJAU</vt:lpstr>
      <vt:lpstr>2_NJAU</vt:lpstr>
      <vt:lpstr>主题2</vt:lpstr>
      <vt:lpstr>1_主题2</vt:lpstr>
      <vt:lpstr>大模型检索增强</vt:lpstr>
      <vt:lpstr>RAG内容简介</vt:lpstr>
      <vt:lpstr>RAG内容简介</vt:lpstr>
      <vt:lpstr>RAG内容简介</vt:lpstr>
      <vt:lpstr>PowerPoint 演示文稿</vt:lpstr>
      <vt:lpstr>RAG基本原理</vt:lpstr>
      <vt:lpstr>RAG比较</vt:lpstr>
      <vt:lpstr>RAG框架</vt:lpstr>
      <vt:lpstr>RAG预处理</vt:lpstr>
      <vt:lpstr>RAG评测</vt:lpstr>
      <vt:lpstr>PowerPoint 演示文稿</vt:lpstr>
      <vt:lpstr>RAG构建策略</vt:lpstr>
      <vt:lpstr>文本分块</vt:lpstr>
      <vt:lpstr>文本分块-滑动窗口</vt:lpstr>
      <vt:lpstr>增加检索标识</vt:lpstr>
      <vt:lpstr>选择更优嵌入和重排模型</vt:lpstr>
      <vt:lpstr>查询语句分类与微调</vt:lpstr>
      <vt:lpstr>查询语句分类与微调</vt:lpstr>
      <vt:lpstr>查询语句分类与微调</vt:lpstr>
      <vt:lpstr>查询语句分类与微调</vt:lpstr>
      <vt:lpstr>查询语句分类与微调</vt:lpstr>
      <vt:lpstr>查询语句分类与微调</vt:lpstr>
      <vt:lpstr>查询语句分类与微调</vt:lpstr>
      <vt:lpstr>用户意图分析</vt:lpstr>
      <vt:lpstr>RAG融合</vt:lpstr>
      <vt:lpstr>路由</vt:lpstr>
      <vt:lpstr>PowerPoint 演示文稿</vt:lpstr>
      <vt:lpstr>古籍检索数据增强</vt:lpstr>
      <vt:lpstr>古籍检索增强系统构建与部署</vt:lpstr>
      <vt:lpstr>准备待查询数据</vt:lpstr>
      <vt:lpstr>准备待查询数据</vt:lpstr>
      <vt:lpstr>使用大模型合成语料</vt:lpstr>
      <vt:lpstr>增强信息密度</vt:lpstr>
      <vt:lpstr>合成用户查询</vt:lpstr>
      <vt:lpstr>合成文档数据</vt:lpstr>
      <vt:lpstr>检索器</vt:lpstr>
      <vt:lpstr>索引</vt:lpstr>
      <vt:lpstr>查询结果</vt:lpstr>
      <vt:lpstr>生成器</vt:lpstr>
      <vt:lpstr>生成结果</vt:lpstr>
      <vt:lpstr>生成结果</vt:lpstr>
      <vt:lpstr>PowerPoint 演示文稿</vt:lpstr>
      <vt:lpstr>多跳问题</vt:lpstr>
      <vt:lpstr>图结构数据处理能力</vt:lpstr>
      <vt:lpstr>长文本问题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大模型检索增强</dc:title>
  <dc:creator>jiao</dc:creator>
  <cp:lastModifiedBy>朱丹浩</cp:lastModifiedBy>
  <cp:revision>1</cp:revision>
  <dcterms:created xsi:type="dcterms:W3CDTF">2024-11-29T12:54:37Z</dcterms:created>
  <dcterms:modified xsi:type="dcterms:W3CDTF">2024-11-29T12:54:37Z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291BAF34E6B6F40F3571B7666974F4CC_42</vt:lpwstr>
  </property>
  <property fmtid="{D5CDD505-2E9C-101B-9397-08002B2CF9AE}" pid="3" name="KSOProductBuildVer">
    <vt:lpwstr>2052-12.1.0.19302</vt:lpwstr>
  </property>
</Properties>
</file>